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67" r:id="rId4"/>
    <p:sldId id="259" r:id="rId5"/>
    <p:sldId id="274" r:id="rId6"/>
    <p:sldId id="275" r:id="rId7"/>
    <p:sldId id="273" r:id="rId8"/>
    <p:sldId id="276" r:id="rId9"/>
    <p:sldId id="268" r:id="rId10"/>
    <p:sldId id="272" r:id="rId11"/>
    <p:sldId id="269" r:id="rId12"/>
    <p:sldId id="265" r:id="rId13"/>
    <p:sldId id="271" r:id="rId14"/>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3C3C"/>
    <a:srgbClr val="00CCFF"/>
    <a:srgbClr val="FF0000"/>
    <a:srgbClr val="FFEBEB"/>
    <a:srgbClr val="FE4C4C"/>
    <a:srgbClr val="FE8485"/>
    <a:srgbClr val="FD2B30"/>
    <a:srgbClr val="E9EDF4"/>
    <a:srgbClr val="D0D8E8"/>
    <a:srgbClr val="D0EC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47" autoAdjust="0"/>
    <p:restoredTop sz="79074" autoAdjust="0"/>
  </p:normalViewPr>
  <p:slideViewPr>
    <p:cSldViewPr>
      <p:cViewPr>
        <p:scale>
          <a:sx n="120" d="100"/>
          <a:sy n="120" d="100"/>
        </p:scale>
        <p:origin x="-137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ltLang="en-US"/>
          </a:p>
        </p:txBody>
      </p:sp>
      <p:sp>
        <p:nvSpPr>
          <p:cNvPr id="4099" name="Rectangle 3"/>
          <p:cNvSpPr>
            <a:spLocks noGrp="1" noChangeArrowheads="1"/>
          </p:cNvSpPr>
          <p:nvPr>
            <p:ph type="dt" idx="1"/>
          </p:nvPr>
        </p:nvSpPr>
        <p:spPr bwMode="auto">
          <a:xfrm>
            <a:off x="3851275" y="0"/>
            <a:ext cx="294481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ltLang="en-US"/>
          </a:p>
        </p:txBody>
      </p:sp>
      <p:sp>
        <p:nvSpPr>
          <p:cNvPr id="13316"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102" name="Rectangle 6"/>
          <p:cNvSpPr>
            <a:spLocks noGrp="1" noChangeArrowheads="1"/>
          </p:cNvSpPr>
          <p:nvPr>
            <p:ph type="ftr" sz="quarter" idx="4"/>
          </p:nvPr>
        </p:nvSpPr>
        <p:spPr bwMode="auto">
          <a:xfrm>
            <a:off x="0" y="9428163"/>
            <a:ext cx="294481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ltLang="en-US"/>
          </a:p>
        </p:txBody>
      </p:sp>
      <p:sp>
        <p:nvSpPr>
          <p:cNvPr id="4103" name="Rectangle 7"/>
          <p:cNvSpPr>
            <a:spLocks noGrp="1" noChangeArrowheads="1"/>
          </p:cNvSpPr>
          <p:nvPr>
            <p:ph type="sldNum" sz="quarter" idx="5"/>
          </p:nvPr>
        </p:nvSpPr>
        <p:spPr bwMode="auto">
          <a:xfrm>
            <a:off x="3851275" y="9428163"/>
            <a:ext cx="294481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942399BC-13B3-44EA-A465-9441AB6A84E0}" type="slidenum">
              <a:rPr lang="en-GB" altLang="en-US"/>
              <a:pPr>
                <a:defRPr/>
              </a:pPr>
              <a:t>‹#›</a:t>
            </a:fld>
            <a:endParaRPr lang="en-GB" altLang="en-US"/>
          </a:p>
        </p:txBody>
      </p:sp>
    </p:spTree>
    <p:extLst>
      <p:ext uri="{BB962C8B-B14F-4D97-AF65-F5344CB8AC3E}">
        <p14:creationId xmlns:p14="http://schemas.microsoft.com/office/powerpoint/2010/main" val="9223556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This</a:t>
            </a:r>
            <a:r>
              <a:rPr lang="en-GB" baseline="0" dirty="0" smtClean="0"/>
              <a:t> presentation describes w</a:t>
            </a:r>
            <a:r>
              <a:rPr lang="en-GB" dirty="0" smtClean="0"/>
              <a:t>hat we set out to achieve in Sysgem Enterprise Manager and outlines the security considerations</a:t>
            </a:r>
            <a:r>
              <a:rPr lang="en-GB" baseline="0" dirty="0" smtClean="0"/>
              <a:t> for the project.</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1</a:t>
            </a:fld>
            <a:endParaRPr lang="en-GB" altLang="en-US"/>
          </a:p>
        </p:txBody>
      </p:sp>
    </p:spTree>
    <p:extLst>
      <p:ext uri="{BB962C8B-B14F-4D97-AF65-F5344CB8AC3E}">
        <p14:creationId xmlns:p14="http://schemas.microsoft.com/office/powerpoint/2010/main" val="22215010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If SSL is being used then all communication</a:t>
            </a:r>
            <a:r>
              <a:rPr lang="en-GB" baseline="0" dirty="0" smtClean="0"/>
              <a:t> </a:t>
            </a:r>
            <a:r>
              <a:rPr lang="en-GB" dirty="0" smtClean="0"/>
              <a:t>connections between the SEM software</a:t>
            </a:r>
            <a:r>
              <a:rPr lang="en-GB" baseline="0" dirty="0" smtClean="0"/>
              <a:t> components are transmitted via SSL.</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10</a:t>
            </a:fld>
            <a:endParaRPr lang="en-GB" altLang="en-US"/>
          </a:p>
        </p:txBody>
      </p:sp>
    </p:spTree>
    <p:extLst>
      <p:ext uri="{BB962C8B-B14F-4D97-AF65-F5344CB8AC3E}">
        <p14:creationId xmlns:p14="http://schemas.microsoft.com/office/powerpoint/2010/main" val="3171210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228600" indent="-228600">
              <a:buAutoNum type="arabicPeriod"/>
            </a:pPr>
            <a:r>
              <a:rPr lang="en-GB" dirty="0" smtClean="0"/>
              <a:t>An Audit database is maintained at the SEM Authorization Server that gives all information available to us regarding all Help Desk (user account admin) transactions. For instance it records the following:</a:t>
            </a:r>
          </a:p>
          <a:p>
            <a:pPr marL="0" indent="0">
              <a:buNone/>
            </a:pPr>
            <a:endParaRPr lang="en-GB" dirty="0" smtClean="0"/>
          </a:p>
          <a:p>
            <a:pPr marL="628650" lvl="1" indent="-171450">
              <a:buFont typeface="Arial" panose="020B0604020202020204" pitchFamily="34" charset="0"/>
              <a:buChar char="•"/>
            </a:pPr>
            <a:r>
              <a:rPr lang="en-GB" dirty="0" smtClean="0"/>
              <a:t>Date and time of the transaction</a:t>
            </a:r>
          </a:p>
          <a:p>
            <a:pPr marL="628650" lvl="1" indent="-171450">
              <a:buFont typeface="Arial" panose="020B0604020202020204" pitchFamily="34" charset="0"/>
              <a:buChar char="•"/>
            </a:pPr>
            <a:r>
              <a:rPr lang="en-GB" dirty="0" smtClean="0"/>
              <a:t>The identity of the</a:t>
            </a:r>
            <a:r>
              <a:rPr lang="en-GB" baseline="0" dirty="0" smtClean="0"/>
              <a:t> SEM user account used to conduct the transaction</a:t>
            </a:r>
          </a:p>
          <a:p>
            <a:pPr marL="628650" lvl="1" indent="-171450">
              <a:buFont typeface="Arial" panose="020B0604020202020204" pitchFamily="34" charset="0"/>
              <a:buChar char="•"/>
            </a:pPr>
            <a:r>
              <a:rPr lang="en-GB" baseline="0" dirty="0" smtClean="0"/>
              <a:t>The identity of the target server and the target object (e.g. a user account ID) </a:t>
            </a:r>
          </a:p>
          <a:p>
            <a:pPr marL="628650" lvl="1" indent="-171450">
              <a:buFont typeface="Arial" panose="020B0604020202020204" pitchFamily="34" charset="0"/>
              <a:buChar char="•"/>
            </a:pPr>
            <a:r>
              <a:rPr lang="en-GB" baseline="0" dirty="0" smtClean="0"/>
              <a:t>The nature of the transaction (create/modify/delete/enable/disable/etc.)</a:t>
            </a:r>
          </a:p>
          <a:p>
            <a:pPr marL="628650" lvl="1" indent="-171450">
              <a:buFont typeface="Arial" panose="020B0604020202020204" pitchFamily="34" charset="0"/>
              <a:buChar char="•"/>
            </a:pPr>
            <a:r>
              <a:rPr lang="en-GB" baseline="0" dirty="0" smtClean="0"/>
              <a:t>The details of the input submitted (except for passwords)</a:t>
            </a:r>
          </a:p>
          <a:p>
            <a:pPr marL="628650" lvl="1" indent="-171450">
              <a:buFont typeface="Arial" panose="020B0604020202020204" pitchFamily="34" charset="0"/>
              <a:buChar char="•"/>
            </a:pPr>
            <a:r>
              <a:rPr lang="en-GB" baseline="0" dirty="0" smtClean="0"/>
              <a:t>If the transaction is an account modify transaction then the before and after states of the fields modified</a:t>
            </a:r>
          </a:p>
          <a:p>
            <a:pPr marL="628650" lvl="1" indent="-171450">
              <a:buFont typeface="Arial" panose="020B0604020202020204" pitchFamily="34" charset="0"/>
              <a:buChar char="•"/>
            </a:pPr>
            <a:r>
              <a:rPr lang="en-GB" baseline="0" dirty="0" smtClean="0"/>
              <a:t>The identity of the workstation used by the SEM user</a:t>
            </a:r>
          </a:p>
          <a:p>
            <a:pPr marL="628650" lvl="1" indent="-171450">
              <a:buFont typeface="Arial" panose="020B0604020202020204" pitchFamily="34" charset="0"/>
              <a:buChar char="•"/>
            </a:pPr>
            <a:r>
              <a:rPr lang="en-GB" baseline="0" dirty="0" smtClean="0"/>
              <a:t>The identity of the Windows user account (used by the SEM user) to log into Windows on the workstation</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11</a:t>
            </a:fld>
            <a:endParaRPr lang="en-GB" altLang="en-US"/>
          </a:p>
        </p:txBody>
      </p:sp>
    </p:spTree>
    <p:extLst>
      <p:ext uri="{BB962C8B-B14F-4D97-AF65-F5344CB8AC3E}">
        <p14:creationId xmlns:p14="http://schemas.microsoft.com/office/powerpoint/2010/main" val="7032966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Not only are VMS severs managed / monitored, but so too are Linux, UNIX, Windows, OS400</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12</a:t>
            </a:fld>
            <a:endParaRPr lang="en-GB" altLang="en-US"/>
          </a:p>
        </p:txBody>
      </p:sp>
    </p:spTree>
    <p:extLst>
      <p:ext uri="{BB962C8B-B14F-4D97-AF65-F5344CB8AC3E}">
        <p14:creationId xmlns:p14="http://schemas.microsoft.com/office/powerpoint/2010/main" val="1935105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An important objective for the project is to allow customers to view and if required to modify all scripts that run on target servers and all input forms - to</a:t>
            </a:r>
            <a:r>
              <a:rPr lang="en-GB" baseline="0" dirty="0" smtClean="0"/>
              <a:t> give a completely customised view or set of actions.</a:t>
            </a:r>
          </a:p>
          <a:p>
            <a:endParaRPr lang="en-GB" baseline="0" dirty="0" smtClean="0"/>
          </a:p>
          <a:p>
            <a:r>
              <a:rPr lang="en-GB" baseline="0" dirty="0" smtClean="0"/>
              <a:t>2. </a:t>
            </a:r>
            <a:r>
              <a:rPr lang="en-GB" baseline="0" dirty="0" smtClean="0"/>
              <a:t>In  this respect, the </a:t>
            </a:r>
            <a:r>
              <a:rPr lang="en-GB" baseline="0" dirty="0" smtClean="0"/>
              <a:t>entire system </a:t>
            </a:r>
            <a:r>
              <a:rPr lang="en-GB" baseline="0" dirty="0" smtClean="0"/>
              <a:t>was </a:t>
            </a:r>
            <a:r>
              <a:rPr lang="en-GB" baseline="0" dirty="0" smtClean="0"/>
              <a:t>to have an ‘open’ architecture and, importantly, procedures put into place so that any customer changes introduced into the system can be carried forward and preserved into the next version should the standard UI and scripts, from Sysgem, be modified between releases. This protects the </a:t>
            </a:r>
            <a:r>
              <a:rPr lang="en-GB" baseline="0" dirty="0" smtClean="0"/>
              <a:t>customers’ </a:t>
            </a:r>
            <a:r>
              <a:rPr lang="en-GB" baseline="0" dirty="0" smtClean="0"/>
              <a:t>investment in making those changes to the product.</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13</a:t>
            </a:fld>
            <a:endParaRPr lang="en-GB" altLang="en-US"/>
          </a:p>
        </p:txBody>
      </p:sp>
    </p:spTree>
    <p:extLst>
      <p:ext uri="{BB962C8B-B14F-4D97-AF65-F5344CB8AC3E}">
        <p14:creationId xmlns:p14="http://schemas.microsoft.com/office/powerpoint/2010/main" val="3265000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baseline="0" dirty="0" smtClean="0"/>
              <a:t>1. Have you ever </a:t>
            </a:r>
            <a:r>
              <a:rPr lang="en-GB" baseline="0" dirty="0" smtClean="0"/>
              <a:t>known </a:t>
            </a:r>
            <a:r>
              <a:rPr lang="en-GB" baseline="0" dirty="0" smtClean="0"/>
              <a:t>a system manager with time to spare?</a:t>
            </a:r>
          </a:p>
          <a:p>
            <a:endParaRPr lang="en-GB" baseline="0" dirty="0" smtClean="0"/>
          </a:p>
          <a:p>
            <a:r>
              <a:rPr lang="en-GB" baseline="0" dirty="0" smtClean="0"/>
              <a:t>2</a:t>
            </a:r>
            <a:r>
              <a:rPr lang="en-GB" dirty="0" smtClean="0"/>
              <a:t>. The primary objective of Sysgem Enterprise Manager (SEM) is to provide</a:t>
            </a:r>
            <a:r>
              <a:rPr lang="en-GB" baseline="0" dirty="0" smtClean="0"/>
              <a:t> a secure system whereby routine tasks can be offloaded from busy, technical (and therefore expensive), system managers and assign those tasks to other (less-technically experienced) individuals in the organization such as help desk operators.</a:t>
            </a:r>
          </a:p>
          <a:p>
            <a:endParaRPr lang="en-GB" baseline="0" dirty="0" smtClean="0"/>
          </a:p>
          <a:p>
            <a:r>
              <a:rPr lang="en-GB" baseline="0" dirty="0" smtClean="0"/>
              <a:t>3. Since the primary user of SEM will be help desk operators, user administrators, security managers, etc. we want the UI to be intuitive, non-technical and be available on users’ desktops. We chose a GUI interface on the Windows platform. [One may ask – why not a browser interface? And indeed that would have perhaps have been a better interface for general use, but actually would have been very much more difficult to make it customizable – which was another of our objectives.]</a:t>
            </a:r>
          </a:p>
          <a:p>
            <a:endParaRPr lang="en-GB" baseline="0" dirty="0" smtClean="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2</a:t>
            </a:fld>
            <a:endParaRPr lang="en-GB" altLang="en-US"/>
          </a:p>
        </p:txBody>
      </p:sp>
    </p:spTree>
    <p:extLst>
      <p:ext uri="{BB962C8B-B14F-4D97-AF65-F5344CB8AC3E}">
        <p14:creationId xmlns:p14="http://schemas.microsoft.com/office/powerpoint/2010/main" val="527039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Authorization Server to be the focal point of Sysgem Enterprise Manager (SEM).</a:t>
            </a:r>
          </a:p>
          <a:p>
            <a:endParaRPr lang="en-GB" dirty="0" smtClean="0"/>
          </a:p>
          <a:p>
            <a:r>
              <a:rPr lang="en-GB" dirty="0" smtClean="0"/>
              <a:t>2. SEM users to</a:t>
            </a:r>
            <a:r>
              <a:rPr lang="en-GB" baseline="0" dirty="0" smtClean="0"/>
              <a:t> have an account that is held at the Authorization Centre.</a:t>
            </a:r>
          </a:p>
          <a:p>
            <a:endParaRPr lang="en-GB" baseline="0" dirty="0" smtClean="0"/>
          </a:p>
          <a:p>
            <a:r>
              <a:rPr lang="en-GB" baseline="0" dirty="0" smtClean="0"/>
              <a:t>3. SEM user accounts to hold profiles (for permissions) that determine the level of access for individual users.</a:t>
            </a:r>
          </a:p>
          <a:p>
            <a:endParaRPr lang="en-GB" baseline="0" dirty="0" smtClean="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3</a:t>
            </a:fld>
            <a:endParaRPr lang="en-GB" altLang="en-US"/>
          </a:p>
        </p:txBody>
      </p:sp>
    </p:spTree>
    <p:extLst>
      <p:ext uri="{BB962C8B-B14F-4D97-AF65-F5344CB8AC3E}">
        <p14:creationId xmlns:p14="http://schemas.microsoft.com/office/powerpoint/2010/main" val="1059127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228600" indent="-228600">
              <a:buAutoNum type="arabicPeriod"/>
            </a:pPr>
            <a:r>
              <a:rPr lang="en-GB" dirty="0" smtClean="0"/>
              <a:t>SEM</a:t>
            </a:r>
            <a:r>
              <a:rPr lang="en-GB" baseline="0" dirty="0" smtClean="0"/>
              <a:t> software components to be split between three locations:</a:t>
            </a:r>
          </a:p>
          <a:p>
            <a:pPr marL="685800" lvl="1" indent="-228600">
              <a:buFont typeface="Arial" panose="020B0604020202020204" pitchFamily="34" charset="0"/>
              <a:buChar char="•"/>
            </a:pPr>
            <a:r>
              <a:rPr lang="en-GB" baseline="0" dirty="0" smtClean="0"/>
              <a:t>The user’s Windows workstation</a:t>
            </a:r>
          </a:p>
          <a:p>
            <a:pPr marL="685800" lvl="1" indent="-228600">
              <a:buFont typeface="Arial" panose="020B0604020202020204" pitchFamily="34" charset="0"/>
              <a:buChar char="•"/>
            </a:pPr>
            <a:r>
              <a:rPr lang="en-GB" baseline="0" dirty="0" smtClean="0"/>
              <a:t>A central Windows Server that we shall name the “Authorization Server”</a:t>
            </a:r>
          </a:p>
          <a:p>
            <a:pPr marL="685800" lvl="1" indent="-228600">
              <a:buFont typeface="Arial" panose="020B0604020202020204" pitchFamily="34" charset="0"/>
              <a:buChar char="•"/>
            </a:pPr>
            <a:r>
              <a:rPr lang="en-GB" baseline="0" dirty="0" smtClean="0"/>
              <a:t>The target systems to be managed</a:t>
            </a:r>
          </a:p>
          <a:p>
            <a:pPr marL="685800" lvl="1" indent="-228600">
              <a:buFont typeface="Arial" panose="020B0604020202020204" pitchFamily="34" charset="0"/>
              <a:buChar char="•"/>
            </a:pPr>
            <a:endParaRPr lang="en-GB" baseline="0" dirty="0" smtClean="0"/>
          </a:p>
          <a:p>
            <a:pPr marL="0" lvl="0" indent="0">
              <a:buFont typeface="Arial" panose="020B0604020202020204" pitchFamily="34" charset="0"/>
              <a:buNone/>
            </a:pPr>
            <a:r>
              <a:rPr lang="en-GB" baseline="0" dirty="0" smtClean="0"/>
              <a:t>2. In these locations we will have the following software components:</a:t>
            </a:r>
          </a:p>
          <a:p>
            <a:pPr marL="628650" lvl="1" indent="-171450">
              <a:buFont typeface="Arial" panose="020B0604020202020204" pitchFamily="34" charset="0"/>
              <a:buChar char="•"/>
            </a:pPr>
            <a:r>
              <a:rPr lang="en-GB" baseline="0" dirty="0" smtClean="0"/>
              <a:t>Workstation: “SEM Client” – to provide all the GUI to the user</a:t>
            </a:r>
          </a:p>
          <a:p>
            <a:pPr marL="628650" lvl="1" indent="-171450">
              <a:buFont typeface="Arial" panose="020B0604020202020204" pitchFamily="34" charset="0"/>
              <a:buChar char="•"/>
            </a:pPr>
            <a:r>
              <a:rPr lang="en-GB" baseline="0" dirty="0" smtClean="0"/>
              <a:t>Central Authorization Server: “SEM Authorization Server” – to be the secure location for validation SEM user logins, repository for user permissions, all script and UI libraries, Audit and other databases, SEM certificate authority.</a:t>
            </a:r>
          </a:p>
          <a:p>
            <a:pPr marL="628650" lvl="1" indent="-171450">
              <a:buFont typeface="Arial" panose="020B0604020202020204" pitchFamily="34" charset="0"/>
              <a:buChar char="•"/>
            </a:pPr>
            <a:r>
              <a:rPr lang="en-GB" baseline="0" dirty="0" smtClean="0"/>
              <a:t>Target System: “SEM Agent” – to be used as a ‘script processing engine’ – communicates with the SEM Client, receives and executes scripts sent by the client and returns output to it.</a:t>
            </a:r>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4</a:t>
            </a:fld>
            <a:endParaRPr lang="en-GB" altLang="en-US"/>
          </a:p>
        </p:txBody>
      </p:sp>
    </p:spTree>
    <p:extLst>
      <p:ext uri="{BB962C8B-B14F-4D97-AF65-F5344CB8AC3E}">
        <p14:creationId xmlns:p14="http://schemas.microsoft.com/office/powerpoint/2010/main" val="317121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228600" indent="-228600">
              <a:buAutoNum type="arabicPeriod"/>
            </a:pPr>
            <a:r>
              <a:rPr lang="en-GB" dirty="0" smtClean="0"/>
              <a:t>Authorization </a:t>
            </a:r>
            <a:r>
              <a:rPr lang="en-GB" dirty="0" smtClean="0"/>
              <a:t>Server </a:t>
            </a:r>
            <a:r>
              <a:rPr lang="en-GB" dirty="0" smtClean="0"/>
              <a:t>holds all scripts that are run on target managed servers</a:t>
            </a:r>
          </a:p>
          <a:p>
            <a:pPr marL="0" indent="0">
              <a:buNone/>
            </a:pPr>
            <a:endParaRPr lang="en-GB" dirty="0" smtClean="0"/>
          </a:p>
          <a:p>
            <a:pPr marL="0" indent="0">
              <a:buNone/>
            </a:pPr>
            <a:r>
              <a:rPr lang="en-GB" dirty="0" smtClean="0"/>
              <a:t>2.  Updates and customizations concentrated here</a:t>
            </a:r>
            <a:br>
              <a:rPr lang="en-GB" dirty="0" smtClean="0"/>
            </a:br>
            <a:endParaRPr lang="en-GB" dirty="0" smtClean="0"/>
          </a:p>
          <a:p>
            <a:pPr marL="0" indent="0">
              <a:buNone/>
            </a:pPr>
            <a:r>
              <a:rPr lang="en-GB" dirty="0" smtClean="0"/>
              <a:t>3.  Scripts transmitted to SEM agents with every transaction</a:t>
            </a:r>
            <a:br>
              <a:rPr lang="en-GB" dirty="0" smtClean="0"/>
            </a:br>
            <a:endParaRPr lang="en-GB" dirty="0" smtClean="0"/>
          </a:p>
          <a:p>
            <a:pPr marL="0" indent="0">
              <a:buNone/>
            </a:pPr>
            <a:r>
              <a:rPr lang="en-GB" dirty="0" smtClean="0"/>
              <a:t>4.  So, s/w is self propagated to all managed servers from the central Authorization Server</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5</a:t>
            </a:fld>
            <a:endParaRPr lang="en-GB" altLang="en-US"/>
          </a:p>
        </p:txBody>
      </p:sp>
    </p:spTree>
    <p:extLst>
      <p:ext uri="{BB962C8B-B14F-4D97-AF65-F5344CB8AC3E}">
        <p14:creationId xmlns:p14="http://schemas.microsoft.com/office/powerpoint/2010/main" val="105912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eaLnBrk="0" fontAlgn="base" hangingPunct="0"/>
            <a:r>
              <a:rPr lang="en-GB" sz="1200" kern="1200" dirty="0" smtClean="0">
                <a:solidFill>
                  <a:schemeClr val="tx1"/>
                </a:solidFill>
                <a:effectLst/>
                <a:latin typeface="Arial" charset="0"/>
                <a:ea typeface="+mn-ea"/>
                <a:cs typeface="+mn-cs"/>
              </a:rPr>
              <a:t>1.  For security reasons, all transaction messages used in the SEM network are first ‘signed’ by the Authorization Server. </a:t>
            </a:r>
            <a:br>
              <a:rPr lang="en-GB" sz="1200" kern="1200" dirty="0" smtClean="0">
                <a:solidFill>
                  <a:schemeClr val="tx1"/>
                </a:solidFill>
                <a:effectLst/>
                <a:latin typeface="Arial" charset="0"/>
                <a:ea typeface="+mn-ea"/>
                <a:cs typeface="+mn-cs"/>
              </a:rPr>
            </a:br>
            <a:endParaRPr lang="en-GB"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2.  Unsigned or incorrectly signed messages will be rejected by recipient software components.</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6</a:t>
            </a:fld>
            <a:endParaRPr lang="en-GB" altLang="en-US"/>
          </a:p>
        </p:txBody>
      </p:sp>
    </p:spTree>
    <p:extLst>
      <p:ext uri="{BB962C8B-B14F-4D97-AF65-F5344CB8AC3E}">
        <p14:creationId xmlns:p14="http://schemas.microsoft.com/office/powerpoint/2010/main" val="105912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All messages sent from the SEM Client</a:t>
            </a:r>
            <a:r>
              <a:rPr lang="en-GB" baseline="0" dirty="0" smtClean="0"/>
              <a:t> to target servers will first be ‘signed’ by the SEM Authorization Server and returned to the GUI for onward transition to the target server(s).</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7</a:t>
            </a:fld>
            <a:endParaRPr lang="en-GB" altLang="en-US"/>
          </a:p>
        </p:txBody>
      </p:sp>
    </p:spTree>
    <p:extLst>
      <p:ext uri="{BB962C8B-B14F-4D97-AF65-F5344CB8AC3E}">
        <p14:creationId xmlns:p14="http://schemas.microsoft.com/office/powerpoint/2010/main" val="317121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marL="228600" indent="-228600" eaLnBrk="0" fontAlgn="base" hangingPunct="0">
              <a:buAutoNum type="arabicPeriod"/>
            </a:pPr>
            <a:r>
              <a:rPr lang="en-GB" sz="1200" kern="1200" dirty="0" smtClean="0">
                <a:solidFill>
                  <a:schemeClr val="tx1"/>
                </a:solidFill>
                <a:effectLst/>
                <a:latin typeface="Arial" charset="0"/>
                <a:ea typeface="+mn-ea"/>
                <a:cs typeface="+mn-cs"/>
              </a:rPr>
              <a:t>SEM databases such as the SEM Audit Trail Database can be located in any location as they are accessed via ‘Open Database Connectivity’ (ODBC) but by default they will be centralised at the Authorization Server </a:t>
            </a:r>
          </a:p>
          <a:p>
            <a:pPr marL="228600" indent="-228600" eaLnBrk="0" fontAlgn="base" hangingPunct="0">
              <a:buAutoNum type="arabicPeriod"/>
            </a:pPr>
            <a:endParaRPr lang="en-GB" sz="1200" kern="1200" dirty="0" smtClean="0">
              <a:solidFill>
                <a:schemeClr val="tx1"/>
              </a:solidFill>
              <a:effectLst/>
              <a:latin typeface="Arial" charset="0"/>
              <a:ea typeface="+mn-ea"/>
              <a:cs typeface="+mn-cs"/>
            </a:endParaRPr>
          </a:p>
          <a:p>
            <a:pPr marL="228600" indent="-228600" eaLnBrk="0" fontAlgn="base" hangingPunct="0">
              <a:buAutoNum type="arabicPeriod"/>
            </a:pPr>
            <a:r>
              <a:rPr lang="en-GB" sz="1200" kern="1200" dirty="0" smtClean="0">
                <a:solidFill>
                  <a:schemeClr val="tx1"/>
                </a:solidFill>
                <a:effectLst/>
                <a:latin typeface="Arial" charset="0"/>
                <a:ea typeface="+mn-ea"/>
                <a:cs typeface="+mn-cs"/>
              </a:rPr>
              <a:t>The SEM Authorization Server makes</a:t>
            </a:r>
            <a:r>
              <a:rPr lang="en-GB" sz="1200" kern="1200" baseline="0" dirty="0" smtClean="0">
                <a:solidFill>
                  <a:schemeClr val="tx1"/>
                </a:solidFill>
                <a:effectLst/>
                <a:latin typeface="Arial" charset="0"/>
                <a:ea typeface="+mn-ea"/>
                <a:cs typeface="+mn-cs"/>
              </a:rPr>
              <a:t> calls to ODBC routines </a:t>
            </a:r>
            <a:r>
              <a:rPr lang="en-GB" sz="1200" kern="1200" dirty="0" smtClean="0">
                <a:solidFill>
                  <a:schemeClr val="tx1"/>
                </a:solidFill>
                <a:effectLst/>
                <a:latin typeface="Arial" charset="0"/>
                <a:ea typeface="+mn-ea"/>
                <a:cs typeface="+mn-cs"/>
              </a:rPr>
              <a:t>to write to the databases.</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8</a:t>
            </a:fld>
            <a:endParaRPr lang="en-GB" altLang="en-US"/>
          </a:p>
        </p:txBody>
      </p:sp>
    </p:spTree>
    <p:extLst>
      <p:ext uri="{BB962C8B-B14F-4D97-AF65-F5344CB8AC3E}">
        <p14:creationId xmlns:p14="http://schemas.microsoft.com/office/powerpoint/2010/main" val="1059127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r>
              <a:rPr lang="en-GB" dirty="0" smtClean="0"/>
              <a:t>1. An installation option allows </a:t>
            </a:r>
            <a:r>
              <a:rPr lang="en-GB" dirty="0" smtClean="0"/>
              <a:t>SSL/TLS </a:t>
            </a:r>
            <a:r>
              <a:rPr lang="en-GB" dirty="0" smtClean="0"/>
              <a:t>to be used </a:t>
            </a:r>
            <a:r>
              <a:rPr lang="en-GB" dirty="0" smtClean="0"/>
              <a:t>for network security or </a:t>
            </a:r>
            <a:r>
              <a:rPr lang="en-GB" dirty="0" smtClean="0"/>
              <a:t>if a customer</a:t>
            </a:r>
            <a:r>
              <a:rPr lang="en-GB" baseline="0" dirty="0" smtClean="0"/>
              <a:t> prefers, e.g. for legacy systems where SSL is not available or is not convenient to be used, an alternative communication security mechanism is made available by SEM.</a:t>
            </a:r>
            <a:endParaRPr lang="en-GB" dirty="0"/>
          </a:p>
        </p:txBody>
      </p:sp>
      <p:sp>
        <p:nvSpPr>
          <p:cNvPr id="4" name="Slide Number Placeholder 3"/>
          <p:cNvSpPr>
            <a:spLocks noGrp="1"/>
          </p:cNvSpPr>
          <p:nvPr>
            <p:ph type="sldNum" sz="quarter" idx="10"/>
          </p:nvPr>
        </p:nvSpPr>
        <p:spPr/>
        <p:txBody>
          <a:bodyPr/>
          <a:lstStyle/>
          <a:p>
            <a:pPr>
              <a:defRPr/>
            </a:pPr>
            <a:fld id="{942399BC-13B3-44EA-A465-9441AB6A84E0}" type="slidenum">
              <a:rPr lang="en-GB" altLang="en-US" smtClean="0"/>
              <a:pPr>
                <a:defRPr/>
              </a:pPr>
              <a:t>9</a:t>
            </a:fld>
            <a:endParaRPr lang="en-GB" altLang="en-US"/>
          </a:p>
        </p:txBody>
      </p:sp>
    </p:spTree>
    <p:extLst>
      <p:ext uri="{BB962C8B-B14F-4D97-AF65-F5344CB8AC3E}">
        <p14:creationId xmlns:p14="http://schemas.microsoft.com/office/powerpoint/2010/main" val="2676194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GB"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7"/>
          <p:cNvSpPr>
            <a:spLocks noGrp="1" noChangeArrowheads="1"/>
          </p:cNvSpPr>
          <p:nvPr>
            <p:ph type="sldNum" sz="quarter" idx="11"/>
          </p:nvPr>
        </p:nvSpPr>
        <p:spPr>
          <a:ln/>
        </p:spPr>
        <p:txBody>
          <a:bodyPr/>
          <a:lstStyle>
            <a:lvl1pPr>
              <a:defRPr/>
            </a:lvl1pPr>
          </a:lstStyle>
          <a:p>
            <a:pPr>
              <a:defRPr/>
            </a:pPr>
            <a:fld id="{DF289599-B592-473D-85DE-CF85E2B8E334}" type="slidenum">
              <a:rPr lang="en-GB" altLang="en-US"/>
              <a:pPr>
                <a:defRPr/>
              </a:pPr>
              <a:t>‹#›</a:t>
            </a:fld>
            <a:endParaRPr lang="en-GB" altLang="en-US"/>
          </a:p>
        </p:txBody>
      </p:sp>
    </p:spTree>
    <p:extLst>
      <p:ext uri="{BB962C8B-B14F-4D97-AF65-F5344CB8AC3E}">
        <p14:creationId xmlns:p14="http://schemas.microsoft.com/office/powerpoint/2010/main" val="3073204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7"/>
          <p:cNvSpPr>
            <a:spLocks noGrp="1" noChangeArrowheads="1"/>
          </p:cNvSpPr>
          <p:nvPr>
            <p:ph type="sldNum" sz="quarter" idx="11"/>
          </p:nvPr>
        </p:nvSpPr>
        <p:spPr>
          <a:ln/>
        </p:spPr>
        <p:txBody>
          <a:bodyPr/>
          <a:lstStyle>
            <a:lvl1pPr>
              <a:defRPr/>
            </a:lvl1pPr>
          </a:lstStyle>
          <a:p>
            <a:pPr>
              <a:defRPr/>
            </a:pPr>
            <a:fld id="{333CA1E0-21CE-497C-A2E4-385FCEE3DB2E}" type="slidenum">
              <a:rPr lang="en-GB" altLang="en-US"/>
              <a:pPr>
                <a:defRPr/>
              </a:pPr>
              <a:t>‹#›</a:t>
            </a:fld>
            <a:endParaRPr lang="en-GB" altLang="en-US"/>
          </a:p>
        </p:txBody>
      </p:sp>
    </p:spTree>
    <p:extLst>
      <p:ext uri="{BB962C8B-B14F-4D97-AF65-F5344CB8AC3E}">
        <p14:creationId xmlns:p14="http://schemas.microsoft.com/office/powerpoint/2010/main" val="156814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7"/>
          <p:cNvSpPr>
            <a:spLocks noGrp="1" noChangeArrowheads="1"/>
          </p:cNvSpPr>
          <p:nvPr>
            <p:ph type="sldNum" sz="quarter" idx="11"/>
          </p:nvPr>
        </p:nvSpPr>
        <p:spPr>
          <a:ln/>
        </p:spPr>
        <p:txBody>
          <a:bodyPr/>
          <a:lstStyle>
            <a:lvl1pPr>
              <a:defRPr/>
            </a:lvl1pPr>
          </a:lstStyle>
          <a:p>
            <a:pPr>
              <a:defRPr/>
            </a:pPr>
            <a:fld id="{5D807FBD-9124-43F3-9A9C-AF9ED7DC665E}" type="slidenum">
              <a:rPr lang="en-GB" altLang="en-US"/>
              <a:pPr>
                <a:defRPr/>
              </a:pPr>
              <a:t>‹#›</a:t>
            </a:fld>
            <a:endParaRPr lang="en-GB" altLang="en-US"/>
          </a:p>
        </p:txBody>
      </p:sp>
    </p:spTree>
    <p:extLst>
      <p:ext uri="{BB962C8B-B14F-4D97-AF65-F5344CB8AC3E}">
        <p14:creationId xmlns:p14="http://schemas.microsoft.com/office/powerpoint/2010/main" val="1741175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7"/>
          <p:cNvSpPr>
            <a:spLocks noGrp="1" noChangeArrowheads="1"/>
          </p:cNvSpPr>
          <p:nvPr>
            <p:ph type="sldNum" sz="quarter" idx="11"/>
          </p:nvPr>
        </p:nvSpPr>
        <p:spPr>
          <a:ln/>
        </p:spPr>
        <p:txBody>
          <a:bodyPr/>
          <a:lstStyle>
            <a:lvl1pPr>
              <a:defRPr/>
            </a:lvl1pPr>
          </a:lstStyle>
          <a:p>
            <a:pPr>
              <a:defRPr/>
            </a:pPr>
            <a:fld id="{42117207-4D51-4BA8-8FB6-195A6D0A0D74}" type="slidenum">
              <a:rPr lang="en-GB" altLang="en-US"/>
              <a:pPr>
                <a:defRPr/>
              </a:pPr>
              <a:t>‹#›</a:t>
            </a:fld>
            <a:endParaRPr lang="en-GB" altLang="en-US"/>
          </a:p>
        </p:txBody>
      </p:sp>
    </p:spTree>
    <p:extLst>
      <p:ext uri="{BB962C8B-B14F-4D97-AF65-F5344CB8AC3E}">
        <p14:creationId xmlns:p14="http://schemas.microsoft.com/office/powerpoint/2010/main" val="3532388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5" name="Rectangle 17"/>
          <p:cNvSpPr>
            <a:spLocks noGrp="1" noChangeArrowheads="1"/>
          </p:cNvSpPr>
          <p:nvPr>
            <p:ph type="sldNum" sz="quarter" idx="11"/>
          </p:nvPr>
        </p:nvSpPr>
        <p:spPr>
          <a:ln/>
        </p:spPr>
        <p:txBody>
          <a:bodyPr/>
          <a:lstStyle>
            <a:lvl1pPr>
              <a:defRPr/>
            </a:lvl1pPr>
          </a:lstStyle>
          <a:p>
            <a:pPr>
              <a:defRPr/>
            </a:pPr>
            <a:fld id="{D5A3A89E-1D9E-490A-9D17-CA4E5CF5A70A}" type="slidenum">
              <a:rPr lang="en-GB" altLang="en-US"/>
              <a:pPr>
                <a:defRPr/>
              </a:pPr>
              <a:t>‹#›</a:t>
            </a:fld>
            <a:endParaRPr lang="en-GB" altLang="en-US"/>
          </a:p>
        </p:txBody>
      </p:sp>
    </p:spTree>
    <p:extLst>
      <p:ext uri="{BB962C8B-B14F-4D97-AF65-F5344CB8AC3E}">
        <p14:creationId xmlns:p14="http://schemas.microsoft.com/office/powerpoint/2010/main" val="3668609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7"/>
          <p:cNvSpPr>
            <a:spLocks noGrp="1" noChangeArrowheads="1"/>
          </p:cNvSpPr>
          <p:nvPr>
            <p:ph type="sldNum" sz="quarter" idx="11"/>
          </p:nvPr>
        </p:nvSpPr>
        <p:spPr>
          <a:ln/>
        </p:spPr>
        <p:txBody>
          <a:bodyPr/>
          <a:lstStyle>
            <a:lvl1pPr>
              <a:defRPr/>
            </a:lvl1pPr>
          </a:lstStyle>
          <a:p>
            <a:pPr>
              <a:defRPr/>
            </a:pPr>
            <a:fld id="{0B2ABF6B-4E91-40AC-B632-DF4D3E1D6185}" type="slidenum">
              <a:rPr lang="en-GB" altLang="en-US"/>
              <a:pPr>
                <a:defRPr/>
              </a:pPr>
              <a:t>‹#›</a:t>
            </a:fld>
            <a:endParaRPr lang="en-GB" altLang="en-US"/>
          </a:p>
        </p:txBody>
      </p:sp>
    </p:spTree>
    <p:extLst>
      <p:ext uri="{BB962C8B-B14F-4D97-AF65-F5344CB8AC3E}">
        <p14:creationId xmlns:p14="http://schemas.microsoft.com/office/powerpoint/2010/main" val="3241549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8" name="Rectangle 17"/>
          <p:cNvSpPr>
            <a:spLocks noGrp="1" noChangeArrowheads="1"/>
          </p:cNvSpPr>
          <p:nvPr>
            <p:ph type="sldNum" sz="quarter" idx="11"/>
          </p:nvPr>
        </p:nvSpPr>
        <p:spPr>
          <a:ln/>
        </p:spPr>
        <p:txBody>
          <a:bodyPr/>
          <a:lstStyle>
            <a:lvl1pPr>
              <a:defRPr/>
            </a:lvl1pPr>
          </a:lstStyle>
          <a:p>
            <a:pPr>
              <a:defRPr/>
            </a:pPr>
            <a:fld id="{760D463F-394D-4A2E-9606-D86DFA84AB64}" type="slidenum">
              <a:rPr lang="en-GB" altLang="en-US"/>
              <a:pPr>
                <a:defRPr/>
              </a:pPr>
              <a:t>‹#›</a:t>
            </a:fld>
            <a:endParaRPr lang="en-GB" altLang="en-US"/>
          </a:p>
        </p:txBody>
      </p:sp>
    </p:spTree>
    <p:extLst>
      <p:ext uri="{BB962C8B-B14F-4D97-AF65-F5344CB8AC3E}">
        <p14:creationId xmlns:p14="http://schemas.microsoft.com/office/powerpoint/2010/main" val="428547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4" name="Rectangle 17"/>
          <p:cNvSpPr>
            <a:spLocks noGrp="1" noChangeArrowheads="1"/>
          </p:cNvSpPr>
          <p:nvPr>
            <p:ph type="sldNum" sz="quarter" idx="11"/>
          </p:nvPr>
        </p:nvSpPr>
        <p:spPr>
          <a:ln/>
        </p:spPr>
        <p:txBody>
          <a:bodyPr/>
          <a:lstStyle>
            <a:lvl1pPr>
              <a:defRPr/>
            </a:lvl1pPr>
          </a:lstStyle>
          <a:p>
            <a:pPr>
              <a:defRPr/>
            </a:pPr>
            <a:fld id="{5DB50B06-9809-4AC5-B320-BFC51F863FF3}" type="slidenum">
              <a:rPr lang="en-GB" altLang="en-US"/>
              <a:pPr>
                <a:defRPr/>
              </a:pPr>
              <a:t>‹#›</a:t>
            </a:fld>
            <a:endParaRPr lang="en-GB" altLang="en-US"/>
          </a:p>
        </p:txBody>
      </p:sp>
    </p:spTree>
    <p:extLst>
      <p:ext uri="{BB962C8B-B14F-4D97-AF65-F5344CB8AC3E}">
        <p14:creationId xmlns:p14="http://schemas.microsoft.com/office/powerpoint/2010/main" val="335769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3" name="Rectangle 17"/>
          <p:cNvSpPr>
            <a:spLocks noGrp="1" noChangeArrowheads="1"/>
          </p:cNvSpPr>
          <p:nvPr>
            <p:ph type="sldNum" sz="quarter" idx="11"/>
          </p:nvPr>
        </p:nvSpPr>
        <p:spPr>
          <a:ln/>
        </p:spPr>
        <p:txBody>
          <a:bodyPr/>
          <a:lstStyle>
            <a:lvl1pPr>
              <a:defRPr/>
            </a:lvl1pPr>
          </a:lstStyle>
          <a:p>
            <a:pPr>
              <a:defRPr/>
            </a:pPr>
            <a:fld id="{C5AC6A3A-7CC8-46F6-B0AF-18AE2848D269}" type="slidenum">
              <a:rPr lang="en-GB" altLang="en-US"/>
              <a:pPr>
                <a:defRPr/>
              </a:pPr>
              <a:t>‹#›</a:t>
            </a:fld>
            <a:endParaRPr lang="en-GB" altLang="en-US"/>
          </a:p>
        </p:txBody>
      </p:sp>
    </p:spTree>
    <p:extLst>
      <p:ext uri="{BB962C8B-B14F-4D97-AF65-F5344CB8AC3E}">
        <p14:creationId xmlns:p14="http://schemas.microsoft.com/office/powerpoint/2010/main" val="3803489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7"/>
          <p:cNvSpPr>
            <a:spLocks noGrp="1" noChangeArrowheads="1"/>
          </p:cNvSpPr>
          <p:nvPr>
            <p:ph type="sldNum" sz="quarter" idx="11"/>
          </p:nvPr>
        </p:nvSpPr>
        <p:spPr>
          <a:ln/>
        </p:spPr>
        <p:txBody>
          <a:bodyPr/>
          <a:lstStyle>
            <a:lvl1pPr>
              <a:defRPr/>
            </a:lvl1pPr>
          </a:lstStyle>
          <a:p>
            <a:pPr>
              <a:defRPr/>
            </a:pPr>
            <a:fld id="{FD88F874-1E1D-4539-9300-07147D5A48A0}" type="slidenum">
              <a:rPr lang="en-GB" altLang="en-US"/>
              <a:pPr>
                <a:defRPr/>
              </a:pPr>
              <a:t>‹#›</a:t>
            </a:fld>
            <a:endParaRPr lang="en-GB" altLang="en-US"/>
          </a:p>
        </p:txBody>
      </p:sp>
    </p:spTree>
    <p:extLst>
      <p:ext uri="{BB962C8B-B14F-4D97-AF65-F5344CB8AC3E}">
        <p14:creationId xmlns:p14="http://schemas.microsoft.com/office/powerpoint/2010/main" val="2435551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ltLang="en-US"/>
          </a:p>
        </p:txBody>
      </p:sp>
      <p:sp>
        <p:nvSpPr>
          <p:cNvPr id="6" name="Rectangle 17"/>
          <p:cNvSpPr>
            <a:spLocks noGrp="1" noChangeArrowheads="1"/>
          </p:cNvSpPr>
          <p:nvPr>
            <p:ph type="sldNum" sz="quarter" idx="11"/>
          </p:nvPr>
        </p:nvSpPr>
        <p:spPr>
          <a:ln/>
        </p:spPr>
        <p:txBody>
          <a:bodyPr/>
          <a:lstStyle>
            <a:lvl1pPr>
              <a:defRPr/>
            </a:lvl1pPr>
          </a:lstStyle>
          <a:p>
            <a:pPr>
              <a:defRPr/>
            </a:pPr>
            <a:fld id="{B7A1A65D-C6F3-4311-BB4E-BAEC31D227D4}" type="slidenum">
              <a:rPr lang="en-GB" altLang="en-US"/>
              <a:pPr>
                <a:defRPr/>
              </a:pPr>
              <a:t>‹#›</a:t>
            </a:fld>
            <a:endParaRPr lang="en-GB" altLang="en-US"/>
          </a:p>
        </p:txBody>
      </p:sp>
    </p:spTree>
    <p:extLst>
      <p:ext uri="{BB962C8B-B14F-4D97-AF65-F5344CB8AC3E}">
        <p14:creationId xmlns:p14="http://schemas.microsoft.com/office/powerpoint/2010/main" val="392673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9" name="Rectangle 5"/>
          <p:cNvSpPr>
            <a:spLocks noGrp="1" noChangeArrowheads="1"/>
          </p:cNvSpPr>
          <p:nvPr>
            <p:ph type="ftr" sz="quarter" idx="3"/>
          </p:nvPr>
        </p:nvSpPr>
        <p:spPr bwMode="auto">
          <a:xfrm>
            <a:off x="381000" y="6248400"/>
            <a:ext cx="7848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ltLang="en-US"/>
          </a:p>
        </p:txBody>
      </p:sp>
      <p:grpSp>
        <p:nvGrpSpPr>
          <p:cNvPr id="2" name="Group 7"/>
          <p:cNvGrpSpPr>
            <a:grpSpLocks/>
          </p:cNvGrpSpPr>
          <p:nvPr userDrawn="1"/>
        </p:nvGrpSpPr>
        <p:grpSpPr bwMode="auto">
          <a:xfrm>
            <a:off x="304800" y="5486400"/>
            <a:ext cx="8772525" cy="1371600"/>
            <a:chOff x="192" y="3456"/>
            <a:chExt cx="5526" cy="864"/>
          </a:xfrm>
        </p:grpSpPr>
        <p:sp>
          <p:nvSpPr>
            <p:cNvPr id="1031" name="Line 8"/>
            <p:cNvSpPr>
              <a:spLocks noChangeShapeType="1"/>
            </p:cNvSpPr>
            <p:nvPr userDrawn="1"/>
          </p:nvSpPr>
          <p:spPr bwMode="auto">
            <a:xfrm flipH="1">
              <a:off x="4992" y="3504"/>
              <a:ext cx="720" cy="768"/>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1032" name="Picture 9" descr="Sysgem Logo"/>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2" y="3876"/>
              <a:ext cx="624" cy="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10"/>
            <p:cNvGrpSpPr>
              <a:grpSpLocks/>
            </p:cNvGrpSpPr>
            <p:nvPr userDrawn="1"/>
          </p:nvGrpSpPr>
          <p:grpSpPr bwMode="auto">
            <a:xfrm>
              <a:off x="4896" y="3456"/>
              <a:ext cx="822" cy="864"/>
              <a:chOff x="4896" y="3456"/>
              <a:chExt cx="822" cy="864"/>
            </a:xfrm>
          </p:grpSpPr>
          <p:sp>
            <p:nvSpPr>
              <p:cNvPr id="1035" name="Line 11"/>
              <p:cNvSpPr>
                <a:spLocks noChangeShapeType="1"/>
              </p:cNvSpPr>
              <p:nvPr userDrawn="1"/>
            </p:nvSpPr>
            <p:spPr bwMode="auto">
              <a:xfrm flipH="1">
                <a:off x="5168" y="3681"/>
                <a:ext cx="550" cy="601"/>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6" name="Line 12"/>
              <p:cNvSpPr>
                <a:spLocks noChangeShapeType="1"/>
              </p:cNvSpPr>
              <p:nvPr userDrawn="1"/>
            </p:nvSpPr>
            <p:spPr bwMode="auto">
              <a:xfrm flipH="1">
                <a:off x="5018" y="3531"/>
                <a:ext cx="695" cy="751"/>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7" name="Line 13"/>
              <p:cNvSpPr>
                <a:spLocks noChangeShapeType="1"/>
              </p:cNvSpPr>
              <p:nvPr userDrawn="1"/>
            </p:nvSpPr>
            <p:spPr bwMode="auto">
              <a:xfrm flipH="1">
                <a:off x="5095" y="3606"/>
                <a:ext cx="622" cy="676"/>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8" name="Line 14"/>
              <p:cNvSpPr>
                <a:spLocks noChangeShapeType="1"/>
              </p:cNvSpPr>
              <p:nvPr userDrawn="1"/>
            </p:nvSpPr>
            <p:spPr bwMode="auto">
              <a:xfrm>
                <a:off x="5713" y="3456"/>
                <a:ext cx="0" cy="864"/>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39" name="Line 15"/>
              <p:cNvSpPr>
                <a:spLocks noChangeShapeType="1"/>
              </p:cNvSpPr>
              <p:nvPr userDrawn="1"/>
            </p:nvSpPr>
            <p:spPr bwMode="auto">
              <a:xfrm>
                <a:off x="4896" y="4293"/>
                <a:ext cx="433" cy="0"/>
              </a:xfrm>
              <a:prstGeom prst="line">
                <a:avLst/>
              </a:prstGeom>
              <a:noFill/>
              <a:ln w="76200">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034" name="Line 16"/>
            <p:cNvSpPr>
              <a:spLocks noChangeShapeType="1"/>
            </p:cNvSpPr>
            <p:nvPr userDrawn="1"/>
          </p:nvSpPr>
          <p:spPr bwMode="auto">
            <a:xfrm>
              <a:off x="960" y="4032"/>
              <a:ext cx="4258"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041" name="Rectangle 17"/>
          <p:cNvSpPr>
            <a:spLocks noGrp="1" noChangeArrowheads="1"/>
          </p:cNvSpPr>
          <p:nvPr>
            <p:ph type="sldNum" sz="quarter" idx="4"/>
          </p:nvPr>
        </p:nvSpPr>
        <p:spPr bwMode="auto">
          <a:xfrm>
            <a:off x="8305800" y="6381750"/>
            <a:ext cx="838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907D6ACC-0C71-4B2D-823E-CC823ECA31A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Securely Managing VMS from a Windows Environment</a:t>
            </a:r>
            <a:endParaRPr lang="en-GB" dirty="0"/>
          </a:p>
        </p:txBody>
      </p:sp>
      <p:sp>
        <p:nvSpPr>
          <p:cNvPr id="4" name="Slide Number Placeholder 3"/>
          <p:cNvSpPr>
            <a:spLocks noGrp="1"/>
          </p:cNvSpPr>
          <p:nvPr>
            <p:ph type="sldNum" sz="quarter" idx="11"/>
          </p:nvPr>
        </p:nvSpPr>
        <p:spPr/>
        <p:txBody>
          <a:bodyPr/>
          <a:lstStyle/>
          <a:p>
            <a:pPr>
              <a:defRPr/>
            </a:pPr>
            <a:fld id="{DF289599-B592-473D-85DE-CF85E2B8E334}" type="slidenum">
              <a:rPr lang="en-GB" altLang="en-US" smtClean="0"/>
              <a:pPr>
                <a:defRPr/>
              </a:pPr>
              <a:t>1</a:t>
            </a:fld>
            <a:endParaRPr lang="en-GB" altLang="en-US"/>
          </a:p>
        </p:txBody>
      </p:sp>
    </p:spTree>
    <p:extLst>
      <p:ext uri="{BB962C8B-B14F-4D97-AF65-F5344CB8AC3E}">
        <p14:creationId xmlns:p14="http://schemas.microsoft.com/office/powerpoint/2010/main" val="14783955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Secure Network</a:t>
            </a:r>
            <a:br>
              <a:rPr lang="en-GB" dirty="0" smtClean="0"/>
            </a:br>
            <a:r>
              <a:rPr lang="en-GB" sz="2800" dirty="0" smtClean="0"/>
              <a:t>(SSL/TLS)</a:t>
            </a:r>
            <a:endParaRPr lang="en-GB" sz="2800" dirty="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10</a:t>
            </a:fld>
            <a:endParaRPr lang="en-GB" altLang="en-US"/>
          </a:p>
        </p:txBody>
      </p:sp>
      <p:grpSp>
        <p:nvGrpSpPr>
          <p:cNvPr id="11" name="Group 10"/>
          <p:cNvGrpSpPr/>
          <p:nvPr/>
        </p:nvGrpSpPr>
        <p:grpSpPr>
          <a:xfrm>
            <a:off x="457200" y="1513917"/>
            <a:ext cx="7519079" cy="4865497"/>
            <a:chOff x="457200" y="1513917"/>
            <a:chExt cx="7519079" cy="4865497"/>
          </a:xfrm>
        </p:grpSpPr>
        <p:cxnSp>
          <p:nvCxnSpPr>
            <p:cNvPr id="20" name="Straight Connector 19"/>
            <p:cNvCxnSpPr/>
            <p:nvPr/>
          </p:nvCxnSpPr>
          <p:spPr>
            <a:xfrm>
              <a:off x="3050728" y="2724979"/>
              <a:ext cx="1652970" cy="145887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0728" y="2543423"/>
              <a:ext cx="3690244"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032" name="Picture 8" descr="C:\Users\Mike\Desktop\IntelServ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928" y="1513917"/>
              <a:ext cx="1420351" cy="1698852"/>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4498528" y="3812058"/>
              <a:ext cx="1752600" cy="2567356"/>
              <a:chOff x="4708525" y="3563992"/>
              <a:chExt cx="1945250" cy="2989208"/>
            </a:xfrm>
          </p:grpSpPr>
          <p:pic>
            <p:nvPicPr>
              <p:cNvPr id="1030"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8525" y="3563992"/>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3962931"/>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6650" y="4384783"/>
                <a:ext cx="1127125" cy="2168417"/>
              </a:xfrm>
              <a:prstGeom prst="rect">
                <a:avLst/>
              </a:prstGeom>
              <a:noFill/>
              <a:extLst>
                <a:ext uri="{909E8E84-426E-40DD-AFC4-6F175D3DCCD1}">
                  <a14:hiddenFill xmlns:a14="http://schemas.microsoft.com/office/drawing/2010/main">
                    <a:solidFill>
                      <a:srgbClr val="FFFFFF"/>
                    </a:solidFill>
                  </a14:hiddenFill>
                </a:ext>
              </a:extLst>
            </p:spPr>
          </p:pic>
        </p:grpSp>
        <p:pic>
          <p:nvPicPr>
            <p:cNvPr id="1033" name="Picture 9" descr="C:\Users\Mike\Desktop\workst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98128" y="1828801"/>
              <a:ext cx="184058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ike\Desktop\stickma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123475"/>
              <a:ext cx="1681856" cy="1688583"/>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p:cNvSpPr txBox="1"/>
          <p:nvPr/>
        </p:nvSpPr>
        <p:spPr>
          <a:xfrm>
            <a:off x="914400" y="3970031"/>
            <a:ext cx="1670944" cy="369332"/>
          </a:xfrm>
          <a:prstGeom prst="rect">
            <a:avLst/>
          </a:prstGeom>
          <a:noFill/>
        </p:spPr>
        <p:txBody>
          <a:bodyPr wrap="square" rtlCol="0">
            <a:spAutoFit/>
          </a:bodyPr>
          <a:lstStyle/>
          <a:p>
            <a:r>
              <a:rPr lang="en-GB" dirty="0" smtClean="0"/>
              <a:t>SEM User</a:t>
            </a:r>
            <a:endParaRPr lang="en-GB" dirty="0"/>
          </a:p>
        </p:txBody>
      </p:sp>
      <p:grpSp>
        <p:nvGrpSpPr>
          <p:cNvPr id="13" name="Group 12"/>
          <p:cNvGrpSpPr/>
          <p:nvPr/>
        </p:nvGrpSpPr>
        <p:grpSpPr>
          <a:xfrm>
            <a:off x="3131412" y="1945666"/>
            <a:ext cx="5193564" cy="3605266"/>
            <a:chOff x="3160567" y="1949023"/>
            <a:chExt cx="5193564" cy="3605266"/>
          </a:xfrm>
          <a:noFill/>
        </p:grpSpPr>
        <p:sp>
          <p:nvSpPr>
            <p:cNvPr id="26" name="TextBox 25"/>
            <p:cNvSpPr txBox="1"/>
            <p:nvPr/>
          </p:nvSpPr>
          <p:spPr>
            <a:xfrm>
              <a:off x="6282144" y="3168135"/>
              <a:ext cx="2071987" cy="646331"/>
            </a:xfrm>
            <a:prstGeom prst="rect">
              <a:avLst/>
            </a:prstGeom>
            <a:grpFill/>
            <a:ln w="12700">
              <a:noFill/>
            </a:ln>
          </p:spPr>
          <p:txBody>
            <a:bodyPr wrap="square" rtlCol="0">
              <a:spAutoFit/>
            </a:bodyPr>
            <a:lstStyle/>
            <a:p>
              <a:r>
                <a:rPr lang="en-GB" dirty="0" smtClean="0"/>
                <a:t>SEM Authorization Server</a:t>
              </a:r>
              <a:endParaRPr lang="en-GB" dirty="0"/>
            </a:p>
          </p:txBody>
        </p:sp>
        <p:sp>
          <p:nvSpPr>
            <p:cNvPr id="27" name="TextBox 26"/>
            <p:cNvSpPr txBox="1"/>
            <p:nvPr/>
          </p:nvSpPr>
          <p:spPr>
            <a:xfrm>
              <a:off x="6212492" y="5184957"/>
              <a:ext cx="1712308" cy="369332"/>
            </a:xfrm>
            <a:prstGeom prst="rect">
              <a:avLst/>
            </a:prstGeom>
            <a:grpFill/>
            <a:ln w="12700">
              <a:noFill/>
            </a:ln>
          </p:spPr>
          <p:txBody>
            <a:bodyPr wrap="square" rtlCol="0">
              <a:spAutoFit/>
            </a:bodyPr>
            <a:lstStyle/>
            <a:p>
              <a:r>
                <a:rPr lang="en-GB" dirty="0" smtClean="0"/>
                <a:t>SEM Agents</a:t>
              </a:r>
              <a:endParaRPr lang="en-GB" dirty="0"/>
            </a:p>
          </p:txBody>
        </p:sp>
        <p:sp>
          <p:nvSpPr>
            <p:cNvPr id="28" name="TextBox 27"/>
            <p:cNvSpPr txBox="1"/>
            <p:nvPr/>
          </p:nvSpPr>
          <p:spPr>
            <a:xfrm>
              <a:off x="3160567" y="1949023"/>
              <a:ext cx="1433292" cy="369332"/>
            </a:xfrm>
            <a:prstGeom prst="rect">
              <a:avLst/>
            </a:prstGeom>
            <a:noFill/>
            <a:ln w="12700">
              <a:noFill/>
            </a:ln>
          </p:spPr>
          <p:txBody>
            <a:bodyPr wrap="square" rtlCol="0">
              <a:spAutoFit/>
            </a:bodyPr>
            <a:lstStyle/>
            <a:p>
              <a:r>
                <a:rPr lang="en-GB" dirty="0" smtClean="0">
                  <a:ln w="3175">
                    <a:noFill/>
                  </a:ln>
                </a:rPr>
                <a:t>SEM Client</a:t>
              </a:r>
              <a:endParaRPr lang="en-GB" dirty="0">
                <a:ln w="3175">
                  <a:noFill/>
                </a:ln>
              </a:endParaRPr>
            </a:p>
          </p:txBody>
        </p:sp>
      </p:grpSp>
      <p:sp>
        <p:nvSpPr>
          <p:cNvPr id="22" name="TextBox 21"/>
          <p:cNvSpPr txBox="1"/>
          <p:nvPr/>
        </p:nvSpPr>
        <p:spPr>
          <a:xfrm>
            <a:off x="4356856" y="2381720"/>
            <a:ext cx="1157171" cy="369332"/>
          </a:xfrm>
          <a:prstGeom prst="rect">
            <a:avLst/>
          </a:prstGeom>
          <a:noFill/>
        </p:spPr>
        <p:txBody>
          <a:bodyPr wrap="square" rtlCol="0">
            <a:spAutoFit/>
          </a:bodyPr>
          <a:lstStyle/>
          <a:p>
            <a:r>
              <a:rPr lang="en-GB" dirty="0" smtClean="0"/>
              <a:t>SSL/TLS</a:t>
            </a:r>
            <a:endParaRPr lang="en-GB" dirty="0"/>
          </a:p>
        </p:txBody>
      </p:sp>
      <p:sp>
        <p:nvSpPr>
          <p:cNvPr id="23" name="TextBox 22"/>
          <p:cNvSpPr txBox="1"/>
          <p:nvPr/>
        </p:nvSpPr>
        <p:spPr>
          <a:xfrm rot="2545777">
            <a:off x="3298627" y="3294526"/>
            <a:ext cx="1157171" cy="369332"/>
          </a:xfrm>
          <a:prstGeom prst="rect">
            <a:avLst/>
          </a:prstGeom>
          <a:noFill/>
        </p:spPr>
        <p:txBody>
          <a:bodyPr wrap="square" rtlCol="0">
            <a:spAutoFit/>
          </a:bodyPr>
          <a:lstStyle/>
          <a:p>
            <a:r>
              <a:rPr lang="en-GB" dirty="0" smtClean="0"/>
              <a:t>SSL/TLS</a:t>
            </a:r>
            <a:endParaRPr lang="en-GB" dirty="0"/>
          </a:p>
        </p:txBody>
      </p:sp>
    </p:spTree>
    <p:extLst>
      <p:ext uri="{BB962C8B-B14F-4D97-AF65-F5344CB8AC3E}">
        <p14:creationId xmlns:p14="http://schemas.microsoft.com/office/powerpoint/2010/main" val="167845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22" grpId="0"/>
      <p:bldP spid="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(continued)</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solidFill>
                  <a:schemeClr val="bg2"/>
                </a:solidFill>
              </a:rPr>
              <a:t>Secure Network: </a:t>
            </a:r>
          </a:p>
          <a:p>
            <a:pPr lvl="1"/>
            <a:r>
              <a:rPr lang="en-GB" sz="2000" dirty="0">
                <a:solidFill>
                  <a:schemeClr val="bg2"/>
                </a:solidFill>
              </a:rPr>
              <a:t>Use of SSL/TLS</a:t>
            </a:r>
          </a:p>
          <a:p>
            <a:pPr lvl="1"/>
            <a:r>
              <a:rPr lang="en-GB" sz="2000" dirty="0">
                <a:solidFill>
                  <a:schemeClr val="bg2"/>
                </a:solidFill>
              </a:rPr>
              <a:t>Alternative security mechanisms</a:t>
            </a:r>
          </a:p>
          <a:p>
            <a:r>
              <a:rPr lang="en-GB" sz="2600" dirty="0" smtClean="0"/>
              <a:t>Audit </a:t>
            </a:r>
            <a:r>
              <a:rPr lang="en-GB" sz="2600" dirty="0"/>
              <a:t>T</a:t>
            </a:r>
            <a:r>
              <a:rPr lang="en-GB" sz="2600" dirty="0" smtClean="0"/>
              <a:t>rail</a:t>
            </a:r>
            <a:r>
              <a:rPr lang="en-GB" sz="2600" dirty="0" smtClean="0"/>
              <a:t>:</a:t>
            </a:r>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11</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14929" y="2490433"/>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17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 (continued)</a:t>
            </a:r>
            <a:endParaRPr lang="en-GB" dirty="0"/>
          </a:p>
        </p:txBody>
      </p:sp>
      <p:sp>
        <p:nvSpPr>
          <p:cNvPr id="3" name="Content Placeholder 2"/>
          <p:cNvSpPr>
            <a:spLocks noGrp="1"/>
          </p:cNvSpPr>
          <p:nvPr>
            <p:ph idx="1"/>
          </p:nvPr>
        </p:nvSpPr>
        <p:spPr>
          <a:xfrm>
            <a:off x="457200" y="1447800"/>
            <a:ext cx="8229600" cy="4525963"/>
          </a:xfrm>
        </p:spPr>
        <p:txBody>
          <a:bodyPr/>
          <a:lstStyle/>
          <a:p>
            <a:r>
              <a:rPr lang="en-GB" sz="2600" dirty="0" smtClean="0">
                <a:solidFill>
                  <a:schemeClr val="bg2"/>
                </a:solidFill>
              </a:rPr>
              <a:t>Secure </a:t>
            </a:r>
            <a:r>
              <a:rPr lang="en-GB" sz="2600" dirty="0">
                <a:solidFill>
                  <a:schemeClr val="bg2"/>
                </a:solidFill>
              </a:rPr>
              <a:t>Network: </a:t>
            </a:r>
          </a:p>
          <a:p>
            <a:pPr lvl="1"/>
            <a:r>
              <a:rPr lang="en-GB" sz="2000" dirty="0">
                <a:solidFill>
                  <a:schemeClr val="bg2"/>
                </a:solidFill>
              </a:rPr>
              <a:t>Use of SSL/TLS</a:t>
            </a:r>
          </a:p>
          <a:p>
            <a:pPr lvl="1"/>
            <a:r>
              <a:rPr lang="en-GB" sz="2000" dirty="0">
                <a:solidFill>
                  <a:schemeClr val="bg2"/>
                </a:solidFill>
              </a:rPr>
              <a:t>Alternative security mechanisms</a:t>
            </a:r>
          </a:p>
          <a:p>
            <a:r>
              <a:rPr lang="en-GB" sz="2600" dirty="0">
                <a:solidFill>
                  <a:schemeClr val="bg2"/>
                </a:solidFill>
              </a:rPr>
              <a:t>Audit trail:</a:t>
            </a:r>
          </a:p>
          <a:p>
            <a:r>
              <a:rPr lang="en-GB" sz="2600" dirty="0" smtClean="0"/>
              <a:t>Target </a:t>
            </a:r>
            <a:r>
              <a:rPr lang="en-GB" sz="2600" dirty="0"/>
              <a:t>platforms also to </a:t>
            </a:r>
            <a:r>
              <a:rPr lang="en-GB" sz="2600" dirty="0" smtClean="0"/>
              <a:t>include:</a:t>
            </a:r>
          </a:p>
          <a:p>
            <a:pPr lvl="1"/>
            <a:r>
              <a:rPr lang="en-GB" sz="2600" dirty="0" smtClean="0"/>
              <a:t> </a:t>
            </a:r>
            <a:r>
              <a:rPr lang="en-GB" sz="2000" dirty="0" smtClean="0"/>
              <a:t>Linux</a:t>
            </a:r>
          </a:p>
          <a:p>
            <a:pPr lvl="1"/>
            <a:r>
              <a:rPr lang="en-GB" sz="2000" dirty="0"/>
              <a:t> </a:t>
            </a:r>
            <a:r>
              <a:rPr lang="en-GB" sz="2000" dirty="0" smtClean="0"/>
              <a:t>UNIX</a:t>
            </a:r>
          </a:p>
          <a:p>
            <a:pPr lvl="1"/>
            <a:r>
              <a:rPr lang="en-GB" sz="2000" dirty="0"/>
              <a:t> </a:t>
            </a:r>
            <a:r>
              <a:rPr lang="en-GB" sz="2000" dirty="0" smtClean="0"/>
              <a:t>Windows</a:t>
            </a:r>
          </a:p>
          <a:p>
            <a:pPr lvl="1"/>
            <a:r>
              <a:rPr lang="en-GB" sz="2000" dirty="0"/>
              <a:t> </a:t>
            </a:r>
            <a:r>
              <a:rPr lang="en-GB" sz="2000" dirty="0" smtClean="0"/>
              <a:t>OS400 </a:t>
            </a:r>
            <a:br>
              <a:rPr lang="en-GB" sz="2000" dirty="0" smtClean="0"/>
            </a:br>
            <a:r>
              <a:rPr lang="en-GB" sz="2000" dirty="0" smtClean="0"/>
              <a:t>               … in addition to VMS </a:t>
            </a:r>
          </a:p>
          <a:p>
            <a:pPr marL="0" indent="0">
              <a:buNone/>
            </a:pPr>
            <a:endParaRPr lang="en-GB" dirty="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12</a:t>
            </a:fld>
            <a:endParaRPr lang="en-GB" altLang="en-US"/>
          </a:p>
        </p:txBody>
      </p:sp>
      <p:pic>
        <p:nvPicPr>
          <p:cNvPr id="5"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14928" y="2947633"/>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563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a:t>
            </a:r>
            <a:r>
              <a:rPr lang="en-GB" dirty="0" smtClean="0"/>
              <a:t>(</a:t>
            </a:r>
            <a:r>
              <a:rPr lang="en-GB" sz="2800" dirty="0" smtClean="0"/>
              <a:t>last but not least</a:t>
            </a:r>
            <a:r>
              <a:rPr lang="en-GB" dirty="0" smtClean="0"/>
              <a:t>)</a:t>
            </a:r>
            <a:endParaRPr lang="en-GB" dirty="0"/>
          </a:p>
        </p:txBody>
      </p:sp>
      <p:sp>
        <p:nvSpPr>
          <p:cNvPr id="3" name="Content Placeholder 2"/>
          <p:cNvSpPr>
            <a:spLocks noGrp="1"/>
          </p:cNvSpPr>
          <p:nvPr>
            <p:ph idx="1"/>
          </p:nvPr>
        </p:nvSpPr>
        <p:spPr/>
        <p:txBody>
          <a:bodyPr/>
          <a:lstStyle/>
          <a:p>
            <a:endParaRPr lang="en-GB" dirty="0"/>
          </a:p>
          <a:p>
            <a:r>
              <a:rPr lang="en-GB" dirty="0" smtClean="0"/>
              <a:t>Easily </a:t>
            </a:r>
            <a:r>
              <a:rPr lang="en-GB" dirty="0"/>
              <a:t>c</a:t>
            </a:r>
            <a:r>
              <a:rPr lang="en-GB" dirty="0" smtClean="0"/>
              <a:t>ustomized</a:t>
            </a:r>
            <a:endParaRPr lang="en-GB" dirty="0"/>
          </a:p>
          <a:p>
            <a:pPr marL="0" indent="0">
              <a:buNone/>
            </a:pPr>
            <a:endParaRPr lang="en-GB" dirty="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13</a:t>
            </a:fld>
            <a:endParaRPr lang="en-GB" altLang="en-US"/>
          </a:p>
        </p:txBody>
      </p:sp>
      <p:pic>
        <p:nvPicPr>
          <p:cNvPr id="5"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14928" y="2033233"/>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6449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t>Delegation:</a:t>
            </a:r>
          </a:p>
          <a:p>
            <a:pPr lvl="1"/>
            <a:r>
              <a:rPr lang="en-GB" sz="2000" dirty="0"/>
              <a:t>Management tasks </a:t>
            </a:r>
            <a:r>
              <a:rPr lang="en-GB" sz="2000" dirty="0" smtClean="0"/>
              <a:t>to be undertaken by help desk operators</a:t>
            </a:r>
          </a:p>
          <a:p>
            <a:pPr lvl="1"/>
            <a:r>
              <a:rPr lang="en-GB" sz="2000" dirty="0" smtClean="0"/>
              <a:t>User interface on Windows</a:t>
            </a:r>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2</a:t>
            </a:fld>
            <a:endParaRPr lang="en-GB" altLang="en-US"/>
          </a:p>
        </p:txBody>
      </p:sp>
      <p:pic>
        <p:nvPicPr>
          <p:cNvPr id="102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14928" y="1212521"/>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60304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solidFill>
                  <a:schemeClr val="tx1">
                    <a:lumMod val="50000"/>
                    <a:lumOff val="50000"/>
                  </a:schemeClr>
                </a:solidFill>
              </a:rPr>
              <a:t>Delegation:</a:t>
            </a:r>
          </a:p>
          <a:p>
            <a:pPr lvl="1"/>
            <a:r>
              <a:rPr lang="en-GB" sz="2000" dirty="0">
                <a:solidFill>
                  <a:schemeClr val="tx1">
                    <a:lumMod val="50000"/>
                    <a:lumOff val="50000"/>
                  </a:schemeClr>
                </a:solidFill>
              </a:rPr>
              <a:t>Management tasks </a:t>
            </a:r>
            <a:r>
              <a:rPr lang="en-GB" sz="2000" dirty="0" smtClean="0">
                <a:solidFill>
                  <a:schemeClr val="tx1">
                    <a:lumMod val="50000"/>
                    <a:lumOff val="50000"/>
                  </a:schemeClr>
                </a:solidFill>
              </a:rPr>
              <a:t>to be undertaken by help desk operators</a:t>
            </a:r>
          </a:p>
          <a:p>
            <a:pPr lvl="1"/>
            <a:r>
              <a:rPr lang="en-GB" sz="2000" dirty="0" smtClean="0">
                <a:solidFill>
                  <a:schemeClr val="tx1">
                    <a:lumMod val="50000"/>
                    <a:lumOff val="50000"/>
                  </a:schemeClr>
                </a:solidFill>
              </a:rPr>
              <a:t>User interface on Windows</a:t>
            </a:r>
          </a:p>
          <a:p>
            <a:r>
              <a:rPr lang="en-GB" sz="2600" dirty="0" smtClean="0"/>
              <a:t>Authorization:</a:t>
            </a:r>
          </a:p>
          <a:p>
            <a:pPr lvl="1"/>
            <a:r>
              <a:rPr lang="en-GB" sz="2000" dirty="0" smtClean="0"/>
              <a:t>Authorization Server to hold permission profiles for logged-in </a:t>
            </a:r>
            <a:r>
              <a:rPr lang="en-GB" sz="2000" dirty="0" smtClean="0"/>
              <a:t>users</a:t>
            </a:r>
            <a:endParaRPr lang="en-GB" sz="2000" dirty="0" smtClean="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3</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22217" y="2425833"/>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17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Authorization</a:t>
            </a:r>
            <a:endParaRPr lang="en-GB" dirty="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4</a:t>
            </a:fld>
            <a:endParaRPr lang="en-GB" altLang="en-US"/>
          </a:p>
        </p:txBody>
      </p:sp>
      <p:grpSp>
        <p:nvGrpSpPr>
          <p:cNvPr id="11" name="Group 10"/>
          <p:cNvGrpSpPr/>
          <p:nvPr/>
        </p:nvGrpSpPr>
        <p:grpSpPr>
          <a:xfrm>
            <a:off x="457200" y="1513917"/>
            <a:ext cx="7519079" cy="4865497"/>
            <a:chOff x="457200" y="1513917"/>
            <a:chExt cx="7519079" cy="4865497"/>
          </a:xfrm>
        </p:grpSpPr>
        <p:cxnSp>
          <p:nvCxnSpPr>
            <p:cNvPr id="20" name="Straight Connector 19"/>
            <p:cNvCxnSpPr/>
            <p:nvPr/>
          </p:nvCxnSpPr>
          <p:spPr>
            <a:xfrm>
              <a:off x="3050728" y="2724979"/>
              <a:ext cx="1652970" cy="145887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0728" y="2543423"/>
              <a:ext cx="3690244"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032" name="Picture 8" descr="C:\Users\Mike\Desktop\IntelServ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928" y="1513917"/>
              <a:ext cx="1420351" cy="1698852"/>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4498528" y="3812058"/>
              <a:ext cx="1752600" cy="2567356"/>
              <a:chOff x="4708525" y="3563992"/>
              <a:chExt cx="1945250" cy="2989208"/>
            </a:xfrm>
          </p:grpSpPr>
          <p:pic>
            <p:nvPicPr>
              <p:cNvPr id="1030"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8525" y="3563992"/>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3962931"/>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6650" y="4384783"/>
                <a:ext cx="1127125" cy="2168417"/>
              </a:xfrm>
              <a:prstGeom prst="rect">
                <a:avLst/>
              </a:prstGeom>
              <a:noFill/>
              <a:extLst>
                <a:ext uri="{909E8E84-426E-40DD-AFC4-6F175D3DCCD1}">
                  <a14:hiddenFill xmlns:a14="http://schemas.microsoft.com/office/drawing/2010/main">
                    <a:solidFill>
                      <a:srgbClr val="FFFFFF"/>
                    </a:solidFill>
                  </a14:hiddenFill>
                </a:ext>
              </a:extLst>
            </p:spPr>
          </p:pic>
        </p:grpSp>
        <p:pic>
          <p:nvPicPr>
            <p:cNvPr id="1033" name="Picture 9" descr="C:\Users\Mike\Desktop\workst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98128" y="1828801"/>
              <a:ext cx="184058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ike\Desktop\stickma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123475"/>
              <a:ext cx="1681856" cy="1688583"/>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p:cNvSpPr txBox="1"/>
          <p:nvPr/>
        </p:nvSpPr>
        <p:spPr>
          <a:xfrm>
            <a:off x="914400" y="3970031"/>
            <a:ext cx="1670944" cy="369332"/>
          </a:xfrm>
          <a:prstGeom prst="rect">
            <a:avLst/>
          </a:prstGeom>
          <a:noFill/>
        </p:spPr>
        <p:txBody>
          <a:bodyPr wrap="square" rtlCol="0">
            <a:spAutoFit/>
          </a:bodyPr>
          <a:lstStyle/>
          <a:p>
            <a:r>
              <a:rPr lang="en-GB" dirty="0" smtClean="0"/>
              <a:t>SEM User</a:t>
            </a:r>
            <a:endParaRPr lang="en-GB" dirty="0"/>
          </a:p>
        </p:txBody>
      </p:sp>
      <p:grpSp>
        <p:nvGrpSpPr>
          <p:cNvPr id="14" name="Group 13"/>
          <p:cNvGrpSpPr/>
          <p:nvPr/>
        </p:nvGrpSpPr>
        <p:grpSpPr>
          <a:xfrm>
            <a:off x="6178075" y="3168135"/>
            <a:ext cx="2280125" cy="2382797"/>
            <a:chOff x="6178075" y="3168135"/>
            <a:chExt cx="2280125" cy="2382797"/>
          </a:xfrm>
        </p:grpSpPr>
        <p:sp>
          <p:nvSpPr>
            <p:cNvPr id="24" name="TextBox 23"/>
            <p:cNvSpPr txBox="1"/>
            <p:nvPr/>
          </p:nvSpPr>
          <p:spPr>
            <a:xfrm>
              <a:off x="6282144" y="3168135"/>
              <a:ext cx="2176056" cy="646331"/>
            </a:xfrm>
            <a:prstGeom prst="rect">
              <a:avLst/>
            </a:prstGeom>
            <a:noFill/>
          </p:spPr>
          <p:txBody>
            <a:bodyPr wrap="square" rtlCol="0">
              <a:spAutoFit/>
            </a:bodyPr>
            <a:lstStyle/>
            <a:p>
              <a:r>
                <a:rPr lang="en-GB" dirty="0" smtClean="0"/>
                <a:t>Authorization Server</a:t>
              </a:r>
              <a:endParaRPr lang="en-GB" dirty="0"/>
            </a:p>
          </p:txBody>
        </p:sp>
        <p:sp>
          <p:nvSpPr>
            <p:cNvPr id="25" name="TextBox 24"/>
            <p:cNvSpPr txBox="1"/>
            <p:nvPr/>
          </p:nvSpPr>
          <p:spPr>
            <a:xfrm>
              <a:off x="6178075" y="5181600"/>
              <a:ext cx="2176056" cy="369332"/>
            </a:xfrm>
            <a:prstGeom prst="rect">
              <a:avLst/>
            </a:prstGeom>
            <a:noFill/>
          </p:spPr>
          <p:txBody>
            <a:bodyPr wrap="square" rtlCol="0">
              <a:spAutoFit/>
            </a:bodyPr>
            <a:lstStyle/>
            <a:p>
              <a:r>
                <a:rPr lang="en-GB" dirty="0" smtClean="0"/>
                <a:t>Target Servers</a:t>
              </a:r>
              <a:endParaRPr lang="en-GB" dirty="0"/>
            </a:p>
          </p:txBody>
        </p:sp>
      </p:grpSp>
      <p:grpSp>
        <p:nvGrpSpPr>
          <p:cNvPr id="13" name="Group 12"/>
          <p:cNvGrpSpPr/>
          <p:nvPr/>
        </p:nvGrpSpPr>
        <p:grpSpPr>
          <a:xfrm>
            <a:off x="3131412" y="1945666"/>
            <a:ext cx="5193564" cy="3605266"/>
            <a:chOff x="3160567" y="1949023"/>
            <a:chExt cx="5193564" cy="3605266"/>
          </a:xfrm>
        </p:grpSpPr>
        <p:sp>
          <p:nvSpPr>
            <p:cNvPr id="26" name="TextBox 25"/>
            <p:cNvSpPr txBox="1"/>
            <p:nvPr/>
          </p:nvSpPr>
          <p:spPr>
            <a:xfrm>
              <a:off x="6282144" y="3168135"/>
              <a:ext cx="2071987" cy="646331"/>
            </a:xfrm>
            <a:prstGeom prst="rect">
              <a:avLst/>
            </a:prstGeom>
            <a:noFill/>
            <a:ln w="12700">
              <a:solidFill>
                <a:schemeClr val="tx1"/>
              </a:solidFill>
            </a:ln>
          </p:spPr>
          <p:txBody>
            <a:bodyPr wrap="square" rtlCol="0">
              <a:spAutoFit/>
            </a:bodyPr>
            <a:lstStyle/>
            <a:p>
              <a:r>
                <a:rPr lang="en-GB" dirty="0" smtClean="0"/>
                <a:t>SEM Authorization Server</a:t>
              </a:r>
              <a:endParaRPr lang="en-GB" dirty="0"/>
            </a:p>
          </p:txBody>
        </p:sp>
        <p:sp>
          <p:nvSpPr>
            <p:cNvPr id="27" name="TextBox 26"/>
            <p:cNvSpPr txBox="1"/>
            <p:nvPr/>
          </p:nvSpPr>
          <p:spPr>
            <a:xfrm>
              <a:off x="6212492" y="5184957"/>
              <a:ext cx="1712308" cy="369332"/>
            </a:xfrm>
            <a:prstGeom prst="rect">
              <a:avLst/>
            </a:prstGeom>
            <a:noFill/>
            <a:ln w="12700">
              <a:solidFill>
                <a:schemeClr val="tx1"/>
              </a:solidFill>
            </a:ln>
          </p:spPr>
          <p:txBody>
            <a:bodyPr wrap="square" rtlCol="0">
              <a:spAutoFit/>
            </a:bodyPr>
            <a:lstStyle/>
            <a:p>
              <a:r>
                <a:rPr lang="en-GB" dirty="0" smtClean="0"/>
                <a:t>SEM Agents</a:t>
              </a:r>
              <a:endParaRPr lang="en-GB" dirty="0"/>
            </a:p>
          </p:txBody>
        </p:sp>
        <p:sp>
          <p:nvSpPr>
            <p:cNvPr id="28" name="TextBox 27"/>
            <p:cNvSpPr txBox="1"/>
            <p:nvPr/>
          </p:nvSpPr>
          <p:spPr>
            <a:xfrm>
              <a:off x="3160567" y="1949023"/>
              <a:ext cx="1433292" cy="369332"/>
            </a:xfrm>
            <a:prstGeom prst="rect">
              <a:avLst/>
            </a:prstGeom>
            <a:noFill/>
            <a:ln w="12700">
              <a:solidFill>
                <a:schemeClr val="tx1"/>
              </a:solidFill>
            </a:ln>
          </p:spPr>
          <p:txBody>
            <a:bodyPr wrap="square" rtlCol="0">
              <a:spAutoFit/>
            </a:bodyPr>
            <a:lstStyle/>
            <a:p>
              <a:r>
                <a:rPr lang="en-GB" dirty="0" smtClean="0">
                  <a:ln w="3175">
                    <a:noFill/>
                  </a:ln>
                </a:rPr>
                <a:t>SEM Client</a:t>
              </a:r>
              <a:endParaRPr lang="en-GB" dirty="0">
                <a:ln w="3175">
                  <a:noFill/>
                </a:ln>
              </a:endParaRPr>
            </a:p>
          </p:txBody>
        </p:sp>
      </p:grpSp>
      <p:sp>
        <p:nvSpPr>
          <p:cNvPr id="15" name="TextBox 14"/>
          <p:cNvSpPr txBox="1"/>
          <p:nvPr/>
        </p:nvSpPr>
        <p:spPr>
          <a:xfrm>
            <a:off x="2514600" y="990600"/>
            <a:ext cx="4495800" cy="523220"/>
          </a:xfrm>
          <a:prstGeom prst="rect">
            <a:avLst/>
          </a:prstGeom>
          <a:noFill/>
        </p:spPr>
        <p:txBody>
          <a:bodyPr wrap="square" rtlCol="0">
            <a:spAutoFit/>
          </a:bodyPr>
          <a:lstStyle/>
          <a:p>
            <a:r>
              <a:rPr lang="en-GB" sz="2800" dirty="0" smtClean="0"/>
              <a:t>(Software Components)</a:t>
            </a:r>
            <a:endParaRPr lang="en-GB" sz="2800" dirty="0"/>
          </a:p>
        </p:txBody>
      </p:sp>
    </p:spTree>
    <p:extLst>
      <p:ext uri="{BB962C8B-B14F-4D97-AF65-F5344CB8AC3E}">
        <p14:creationId xmlns:p14="http://schemas.microsoft.com/office/powerpoint/2010/main" val="566177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par>
                          <p:cTn id="18" fill="hold">
                            <p:stCondLst>
                              <p:cond delay="500"/>
                            </p:stCondLst>
                            <p:childTnLst>
                              <p:par>
                                <p:cTn id="19" presetID="10" presetClass="entr" presetSubtype="0" fill="hold"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solidFill>
                  <a:schemeClr val="tx1">
                    <a:lumMod val="50000"/>
                    <a:lumOff val="50000"/>
                  </a:schemeClr>
                </a:solidFill>
              </a:rPr>
              <a:t>Delegation:</a:t>
            </a:r>
          </a:p>
          <a:p>
            <a:pPr lvl="1"/>
            <a:r>
              <a:rPr lang="en-GB" sz="2000" dirty="0">
                <a:solidFill>
                  <a:schemeClr val="tx1">
                    <a:lumMod val="50000"/>
                    <a:lumOff val="50000"/>
                  </a:schemeClr>
                </a:solidFill>
              </a:rPr>
              <a:t>Management tasks </a:t>
            </a:r>
            <a:r>
              <a:rPr lang="en-GB" sz="2000" dirty="0" smtClean="0">
                <a:solidFill>
                  <a:schemeClr val="tx1">
                    <a:lumMod val="50000"/>
                    <a:lumOff val="50000"/>
                  </a:schemeClr>
                </a:solidFill>
              </a:rPr>
              <a:t>to be undertaken by help desk operators</a:t>
            </a:r>
          </a:p>
          <a:p>
            <a:pPr lvl="1"/>
            <a:r>
              <a:rPr lang="en-GB" sz="2000" dirty="0" smtClean="0">
                <a:solidFill>
                  <a:schemeClr val="tx1">
                    <a:lumMod val="50000"/>
                    <a:lumOff val="50000"/>
                  </a:schemeClr>
                </a:solidFill>
              </a:rPr>
              <a:t>User interface on Windows</a:t>
            </a:r>
          </a:p>
          <a:p>
            <a:r>
              <a:rPr lang="en-GB" sz="2600" dirty="0" smtClean="0">
                <a:solidFill>
                  <a:schemeClr val="bg2"/>
                </a:solidFill>
              </a:rPr>
              <a:t>Authorization:</a:t>
            </a:r>
          </a:p>
          <a:p>
            <a:pPr lvl="1"/>
            <a:r>
              <a:rPr lang="en-GB" sz="2000" dirty="0" smtClean="0">
                <a:solidFill>
                  <a:schemeClr val="bg2"/>
                </a:solidFill>
              </a:rPr>
              <a:t>Authorization Server to hold permission profiles for logged-in </a:t>
            </a:r>
            <a:r>
              <a:rPr lang="en-GB" sz="2000" dirty="0" smtClean="0">
                <a:solidFill>
                  <a:schemeClr val="bg2"/>
                </a:solidFill>
              </a:rPr>
              <a:t>users</a:t>
            </a:r>
          </a:p>
          <a:p>
            <a:r>
              <a:rPr lang="en-GB" sz="2400" dirty="0" smtClean="0"/>
              <a:t>Software Management:</a:t>
            </a:r>
          </a:p>
          <a:p>
            <a:pPr lvl="1"/>
            <a:r>
              <a:rPr lang="en-GB" sz="2000" dirty="0" smtClean="0"/>
              <a:t>SEM Authorization Server to hold all scripts for target servers</a:t>
            </a:r>
            <a:endParaRPr lang="en-GB" sz="2000" dirty="0" smtClean="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5</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22217" y="3258320"/>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324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solidFill>
                  <a:schemeClr val="tx1">
                    <a:lumMod val="50000"/>
                    <a:lumOff val="50000"/>
                  </a:schemeClr>
                </a:solidFill>
              </a:rPr>
              <a:t>Delegation:</a:t>
            </a:r>
          </a:p>
          <a:p>
            <a:pPr lvl="1"/>
            <a:r>
              <a:rPr lang="en-GB" sz="2000" dirty="0">
                <a:solidFill>
                  <a:schemeClr val="tx1">
                    <a:lumMod val="50000"/>
                    <a:lumOff val="50000"/>
                  </a:schemeClr>
                </a:solidFill>
              </a:rPr>
              <a:t>Management tasks </a:t>
            </a:r>
            <a:r>
              <a:rPr lang="en-GB" sz="2000" dirty="0" smtClean="0">
                <a:solidFill>
                  <a:schemeClr val="tx1">
                    <a:lumMod val="50000"/>
                    <a:lumOff val="50000"/>
                  </a:schemeClr>
                </a:solidFill>
              </a:rPr>
              <a:t>to be undertaken by help desk operators</a:t>
            </a:r>
          </a:p>
          <a:p>
            <a:pPr lvl="1"/>
            <a:r>
              <a:rPr lang="en-GB" sz="2000" dirty="0" smtClean="0">
                <a:solidFill>
                  <a:schemeClr val="tx1">
                    <a:lumMod val="50000"/>
                    <a:lumOff val="50000"/>
                  </a:schemeClr>
                </a:solidFill>
              </a:rPr>
              <a:t>User interface on Windows</a:t>
            </a:r>
          </a:p>
          <a:p>
            <a:r>
              <a:rPr lang="en-GB" sz="2600" dirty="0" smtClean="0">
                <a:solidFill>
                  <a:schemeClr val="bg2"/>
                </a:solidFill>
              </a:rPr>
              <a:t>Authorization:</a:t>
            </a:r>
          </a:p>
          <a:p>
            <a:pPr lvl="1"/>
            <a:r>
              <a:rPr lang="en-GB" sz="2000" dirty="0" smtClean="0">
                <a:solidFill>
                  <a:schemeClr val="bg2"/>
                </a:solidFill>
              </a:rPr>
              <a:t>Authorization Server to hold permission profiles for logged-in </a:t>
            </a:r>
            <a:r>
              <a:rPr lang="en-GB" sz="2000" dirty="0" smtClean="0">
                <a:solidFill>
                  <a:schemeClr val="bg2"/>
                </a:solidFill>
              </a:rPr>
              <a:t>users</a:t>
            </a:r>
          </a:p>
          <a:p>
            <a:r>
              <a:rPr lang="en-GB" sz="2400" dirty="0" smtClean="0">
                <a:solidFill>
                  <a:schemeClr val="bg2"/>
                </a:solidFill>
              </a:rPr>
              <a:t>Software Management:</a:t>
            </a:r>
          </a:p>
          <a:p>
            <a:pPr lvl="1"/>
            <a:r>
              <a:rPr lang="en-GB" sz="2000" dirty="0" smtClean="0">
                <a:solidFill>
                  <a:schemeClr val="bg2"/>
                </a:solidFill>
              </a:rPr>
              <a:t>SEM Authorization Server to hold all scripts for target servers</a:t>
            </a:r>
            <a:endParaRPr lang="en-GB" sz="2000" dirty="0">
              <a:solidFill>
                <a:schemeClr val="bg2"/>
              </a:solidFill>
            </a:endParaRPr>
          </a:p>
          <a:p>
            <a:r>
              <a:rPr lang="en-GB" sz="2400" dirty="0" smtClean="0"/>
              <a:t>Message Signing:</a:t>
            </a:r>
          </a:p>
          <a:p>
            <a:pPr lvl="1"/>
            <a:r>
              <a:rPr lang="en-GB" sz="2000" dirty="0" smtClean="0"/>
              <a:t>Authorization Server ‘signs’ all </a:t>
            </a:r>
            <a:r>
              <a:rPr lang="en-GB" sz="2000" dirty="0" smtClean="0"/>
              <a:t>transaction messages</a:t>
            </a:r>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6</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22217" y="4096520"/>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998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Message Signing</a:t>
            </a:r>
            <a:endParaRPr lang="en-GB" dirty="0"/>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7</a:t>
            </a:fld>
            <a:endParaRPr lang="en-GB" altLang="en-US"/>
          </a:p>
        </p:txBody>
      </p:sp>
      <p:grpSp>
        <p:nvGrpSpPr>
          <p:cNvPr id="11" name="Group 10"/>
          <p:cNvGrpSpPr/>
          <p:nvPr/>
        </p:nvGrpSpPr>
        <p:grpSpPr>
          <a:xfrm>
            <a:off x="457200" y="1513917"/>
            <a:ext cx="7519079" cy="4865497"/>
            <a:chOff x="457200" y="1513917"/>
            <a:chExt cx="7519079" cy="4865497"/>
          </a:xfrm>
        </p:grpSpPr>
        <p:cxnSp>
          <p:nvCxnSpPr>
            <p:cNvPr id="20" name="Straight Connector 19"/>
            <p:cNvCxnSpPr/>
            <p:nvPr/>
          </p:nvCxnSpPr>
          <p:spPr>
            <a:xfrm>
              <a:off x="3050728" y="2724979"/>
              <a:ext cx="1652970" cy="1458874"/>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0728" y="2543423"/>
              <a:ext cx="3690244"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032" name="Picture 8" descr="C:\Users\Mike\Desktop\IntelServ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5928" y="1513917"/>
              <a:ext cx="1420351" cy="1698852"/>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oup 8"/>
            <p:cNvGrpSpPr/>
            <p:nvPr/>
          </p:nvGrpSpPr>
          <p:grpSpPr>
            <a:xfrm>
              <a:off x="4498528" y="3812058"/>
              <a:ext cx="1752600" cy="2567356"/>
              <a:chOff x="4708525" y="3563992"/>
              <a:chExt cx="1945250" cy="2989208"/>
            </a:xfrm>
          </p:grpSpPr>
          <p:pic>
            <p:nvPicPr>
              <p:cNvPr id="1030"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8525" y="3563992"/>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05400" y="3962931"/>
                <a:ext cx="1127125" cy="216841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C:\Users\Mike\Desktop\IntegrityBladeServe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26650" y="4384783"/>
                <a:ext cx="1127125" cy="2168417"/>
              </a:xfrm>
              <a:prstGeom prst="rect">
                <a:avLst/>
              </a:prstGeom>
              <a:noFill/>
              <a:extLst>
                <a:ext uri="{909E8E84-426E-40DD-AFC4-6F175D3DCCD1}">
                  <a14:hiddenFill xmlns:a14="http://schemas.microsoft.com/office/drawing/2010/main">
                    <a:solidFill>
                      <a:srgbClr val="FFFFFF"/>
                    </a:solidFill>
                  </a14:hiddenFill>
                </a:ext>
              </a:extLst>
            </p:spPr>
          </p:pic>
        </p:grpSp>
        <p:pic>
          <p:nvPicPr>
            <p:cNvPr id="1033" name="Picture 9" descr="C:\Users\Mike\Desktop\workstation.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98128" y="1828801"/>
              <a:ext cx="184058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ike\Desktop\stickman.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123475"/>
              <a:ext cx="1681856" cy="1688583"/>
            </a:xfrm>
            <a:prstGeom prst="rect">
              <a:avLst/>
            </a:prstGeom>
            <a:noFill/>
            <a:extLst>
              <a:ext uri="{909E8E84-426E-40DD-AFC4-6F175D3DCCD1}">
                <a14:hiddenFill xmlns:a14="http://schemas.microsoft.com/office/drawing/2010/main">
                  <a:solidFill>
                    <a:srgbClr val="FFFFFF"/>
                  </a:solidFill>
                </a14:hiddenFill>
              </a:ext>
            </a:extLst>
          </p:spPr>
        </p:pic>
      </p:grpSp>
      <p:sp>
        <p:nvSpPr>
          <p:cNvPr id="12" name="TextBox 11"/>
          <p:cNvSpPr txBox="1"/>
          <p:nvPr/>
        </p:nvSpPr>
        <p:spPr>
          <a:xfrm>
            <a:off x="914400" y="3970031"/>
            <a:ext cx="1670944" cy="369332"/>
          </a:xfrm>
          <a:prstGeom prst="rect">
            <a:avLst/>
          </a:prstGeom>
          <a:noFill/>
        </p:spPr>
        <p:txBody>
          <a:bodyPr wrap="square" rtlCol="0">
            <a:spAutoFit/>
          </a:bodyPr>
          <a:lstStyle/>
          <a:p>
            <a:r>
              <a:rPr lang="en-GB" dirty="0" smtClean="0"/>
              <a:t>SEM User</a:t>
            </a:r>
            <a:endParaRPr lang="en-GB" dirty="0"/>
          </a:p>
        </p:txBody>
      </p:sp>
      <p:grpSp>
        <p:nvGrpSpPr>
          <p:cNvPr id="13" name="Group 12"/>
          <p:cNvGrpSpPr/>
          <p:nvPr/>
        </p:nvGrpSpPr>
        <p:grpSpPr>
          <a:xfrm>
            <a:off x="3124200" y="1957334"/>
            <a:ext cx="5193564" cy="3605266"/>
            <a:chOff x="3160567" y="1949023"/>
            <a:chExt cx="5193564" cy="3605266"/>
          </a:xfrm>
        </p:grpSpPr>
        <p:sp>
          <p:nvSpPr>
            <p:cNvPr id="26" name="TextBox 25"/>
            <p:cNvSpPr txBox="1"/>
            <p:nvPr/>
          </p:nvSpPr>
          <p:spPr>
            <a:xfrm>
              <a:off x="6282144" y="3168135"/>
              <a:ext cx="2071987" cy="646331"/>
            </a:xfrm>
            <a:prstGeom prst="rect">
              <a:avLst/>
            </a:prstGeom>
            <a:noFill/>
            <a:ln w="12700">
              <a:noFill/>
            </a:ln>
          </p:spPr>
          <p:txBody>
            <a:bodyPr wrap="square" rtlCol="0">
              <a:spAutoFit/>
            </a:bodyPr>
            <a:lstStyle/>
            <a:p>
              <a:r>
                <a:rPr lang="en-GB" dirty="0" smtClean="0"/>
                <a:t>SEM Authorization Server</a:t>
              </a:r>
              <a:endParaRPr lang="en-GB" dirty="0"/>
            </a:p>
          </p:txBody>
        </p:sp>
        <p:sp>
          <p:nvSpPr>
            <p:cNvPr id="27" name="TextBox 26"/>
            <p:cNvSpPr txBox="1"/>
            <p:nvPr/>
          </p:nvSpPr>
          <p:spPr>
            <a:xfrm>
              <a:off x="6212492" y="5184957"/>
              <a:ext cx="1712308" cy="369332"/>
            </a:xfrm>
            <a:prstGeom prst="rect">
              <a:avLst/>
            </a:prstGeom>
            <a:noFill/>
            <a:ln w="12700">
              <a:noFill/>
            </a:ln>
          </p:spPr>
          <p:txBody>
            <a:bodyPr wrap="square" rtlCol="0">
              <a:spAutoFit/>
            </a:bodyPr>
            <a:lstStyle/>
            <a:p>
              <a:r>
                <a:rPr lang="en-GB" dirty="0" smtClean="0"/>
                <a:t>SEM Agents</a:t>
              </a:r>
              <a:endParaRPr lang="en-GB" dirty="0"/>
            </a:p>
          </p:txBody>
        </p:sp>
        <p:sp>
          <p:nvSpPr>
            <p:cNvPr id="28" name="TextBox 27"/>
            <p:cNvSpPr txBox="1"/>
            <p:nvPr/>
          </p:nvSpPr>
          <p:spPr>
            <a:xfrm>
              <a:off x="3160567" y="1949023"/>
              <a:ext cx="1433292" cy="369332"/>
            </a:xfrm>
            <a:prstGeom prst="rect">
              <a:avLst/>
            </a:prstGeom>
            <a:noFill/>
            <a:ln w="12700">
              <a:noFill/>
            </a:ln>
          </p:spPr>
          <p:txBody>
            <a:bodyPr wrap="square" rtlCol="0">
              <a:spAutoFit/>
            </a:bodyPr>
            <a:lstStyle/>
            <a:p>
              <a:r>
                <a:rPr lang="en-GB" dirty="0" smtClean="0">
                  <a:ln w="3175">
                    <a:noFill/>
                  </a:ln>
                </a:rPr>
                <a:t>SEM Client</a:t>
              </a:r>
              <a:endParaRPr lang="en-GB" dirty="0">
                <a:ln w="3175">
                  <a:noFill/>
                </a:ln>
              </a:endParaRPr>
            </a:p>
          </p:txBody>
        </p:sp>
      </p:grpSp>
      <p:sp>
        <p:nvSpPr>
          <p:cNvPr id="3" name="Flowchart: Document 2"/>
          <p:cNvSpPr/>
          <p:nvPr/>
        </p:nvSpPr>
        <p:spPr>
          <a:xfrm>
            <a:off x="3381913" y="2286000"/>
            <a:ext cx="990600" cy="762000"/>
          </a:xfrm>
          <a:prstGeom prst="flowChartDocumen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3157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par>
                          <p:cTn id="11" fill="hold">
                            <p:stCondLst>
                              <p:cond delay="0"/>
                            </p:stCondLst>
                            <p:childTnLst>
                              <p:par>
                                <p:cTn id="12" presetID="10" presetClass="entr" presetSubtype="0"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500"/>
                                        <p:tgtEl>
                                          <p:spTgt spid="1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path" presetSubtype="0" accel="50000" decel="50000" fill="hold" grpId="1" nodeType="clickEffect">
                                  <p:stCondLst>
                                    <p:cond delay="0"/>
                                  </p:stCondLst>
                                  <p:childTnLst>
                                    <p:animMotion origin="layout" path="M 1.66667E-6 1.17742E-6 L 0.27604 -0.00231 " pathEditMode="relative" rAng="0" ptsTypes="AA">
                                      <p:cBhvr>
                                        <p:cTn id="21" dur="2000" fill="hold"/>
                                        <p:tgtEl>
                                          <p:spTgt spid="3"/>
                                        </p:tgtEl>
                                        <p:attrNameLst>
                                          <p:attrName>ppt_x</p:attrName>
                                          <p:attrName>ppt_y</p:attrName>
                                        </p:attrNameLst>
                                      </p:cBhvr>
                                      <p:rCtr x="13802" y="-116"/>
                                    </p:animMotion>
                                  </p:childTnLst>
                                </p:cTn>
                              </p:par>
                            </p:childTnLst>
                          </p:cTn>
                        </p:par>
                      </p:childTnLst>
                    </p:cTn>
                  </p:par>
                  <p:par>
                    <p:cTn id="22" fill="hold">
                      <p:stCondLst>
                        <p:cond delay="indefinite"/>
                      </p:stCondLst>
                      <p:childTnLst>
                        <p:par>
                          <p:cTn id="23" fill="hold">
                            <p:stCondLst>
                              <p:cond delay="0"/>
                            </p:stCondLst>
                            <p:childTnLst>
                              <p:par>
                                <p:cTn id="24" presetID="42" presetClass="path" presetSubtype="0" accel="50000" decel="50000" fill="hold" grpId="2" nodeType="clickEffect">
                                  <p:stCondLst>
                                    <p:cond delay="0"/>
                                  </p:stCondLst>
                                  <p:childTnLst>
                                    <p:animMotion origin="layout" path="M 0.27604 -0.00231 L 0.00104 -0.00231 " pathEditMode="relative" rAng="0" ptsTypes="AA">
                                      <p:cBhvr>
                                        <p:cTn id="25" dur="2000" fill="hold"/>
                                        <p:tgtEl>
                                          <p:spTgt spid="3"/>
                                        </p:tgtEl>
                                        <p:attrNameLst>
                                          <p:attrName>ppt_x</p:attrName>
                                          <p:attrName>ppt_y</p:attrName>
                                        </p:attrNameLst>
                                      </p:cBhvr>
                                      <p:rCtr x="-13750" y="0"/>
                                    </p:animMotion>
                                  </p:childTnLst>
                                </p:cTn>
                              </p:par>
                            </p:childTnLst>
                          </p:cTn>
                        </p:par>
                        <p:par>
                          <p:cTn id="26" fill="hold">
                            <p:stCondLst>
                              <p:cond delay="2000"/>
                            </p:stCondLst>
                            <p:childTnLst>
                              <p:par>
                                <p:cTn id="27" presetID="42" presetClass="path" presetSubtype="0" accel="50000" decel="50000" fill="hold" grpId="3" nodeType="afterEffect">
                                  <p:stCondLst>
                                    <p:cond delay="0"/>
                                  </p:stCondLst>
                                  <p:childTnLst>
                                    <p:animMotion origin="layout" path="M 0.00104 -0.00231 L 0.11875 0.11983 " pathEditMode="relative" rAng="0" ptsTypes="AA">
                                      <p:cBhvr>
                                        <p:cTn id="28" dur="2000" fill="hold"/>
                                        <p:tgtEl>
                                          <p:spTgt spid="3"/>
                                        </p:tgtEl>
                                        <p:attrNameLst>
                                          <p:attrName>ppt_x</p:attrName>
                                          <p:attrName>ppt_y</p:attrName>
                                        </p:attrNameLst>
                                      </p:cBhvr>
                                      <p:rCtr x="5885" y="610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3" grpId="0" animBg="1"/>
      <p:bldP spid="3" grpId="1" animBg="1"/>
      <p:bldP spid="3" grpId="2" animBg="1"/>
      <p:bldP spid="3" grpId="3"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a:solidFill>
                  <a:schemeClr val="tx1">
                    <a:lumMod val="50000"/>
                    <a:lumOff val="50000"/>
                  </a:schemeClr>
                </a:solidFill>
              </a:rPr>
              <a:t>Delegation:</a:t>
            </a:r>
          </a:p>
          <a:p>
            <a:pPr lvl="1"/>
            <a:r>
              <a:rPr lang="en-GB" sz="2000" dirty="0">
                <a:solidFill>
                  <a:schemeClr val="tx1">
                    <a:lumMod val="50000"/>
                    <a:lumOff val="50000"/>
                  </a:schemeClr>
                </a:solidFill>
              </a:rPr>
              <a:t>Management tasks </a:t>
            </a:r>
            <a:r>
              <a:rPr lang="en-GB" sz="2000" dirty="0" smtClean="0">
                <a:solidFill>
                  <a:schemeClr val="tx1">
                    <a:lumMod val="50000"/>
                    <a:lumOff val="50000"/>
                  </a:schemeClr>
                </a:solidFill>
              </a:rPr>
              <a:t>to be undertaken by help desk operators</a:t>
            </a:r>
          </a:p>
          <a:p>
            <a:pPr lvl="1"/>
            <a:r>
              <a:rPr lang="en-GB" sz="2000" dirty="0" smtClean="0">
                <a:solidFill>
                  <a:schemeClr val="tx1">
                    <a:lumMod val="50000"/>
                    <a:lumOff val="50000"/>
                  </a:schemeClr>
                </a:solidFill>
              </a:rPr>
              <a:t>User interface on Windows</a:t>
            </a:r>
          </a:p>
          <a:p>
            <a:r>
              <a:rPr lang="en-GB" sz="2600" dirty="0" smtClean="0">
                <a:solidFill>
                  <a:schemeClr val="bg2"/>
                </a:solidFill>
              </a:rPr>
              <a:t>Authorization:</a:t>
            </a:r>
          </a:p>
          <a:p>
            <a:pPr lvl="1"/>
            <a:r>
              <a:rPr lang="en-GB" sz="2000" dirty="0" smtClean="0">
                <a:solidFill>
                  <a:schemeClr val="bg2"/>
                </a:solidFill>
              </a:rPr>
              <a:t>Authorization Server to hold permission profiles for logged-in </a:t>
            </a:r>
            <a:r>
              <a:rPr lang="en-GB" sz="2000" dirty="0" smtClean="0">
                <a:solidFill>
                  <a:schemeClr val="bg2"/>
                </a:solidFill>
              </a:rPr>
              <a:t>users</a:t>
            </a:r>
          </a:p>
          <a:p>
            <a:r>
              <a:rPr lang="en-GB" sz="2400" dirty="0" smtClean="0">
                <a:solidFill>
                  <a:schemeClr val="bg2"/>
                </a:solidFill>
              </a:rPr>
              <a:t>Software Management:</a:t>
            </a:r>
          </a:p>
          <a:p>
            <a:pPr lvl="1"/>
            <a:r>
              <a:rPr lang="en-GB" sz="2000" dirty="0" smtClean="0">
                <a:solidFill>
                  <a:schemeClr val="bg2"/>
                </a:solidFill>
              </a:rPr>
              <a:t>SEM Authorization Server to hold all scripts for target servers</a:t>
            </a:r>
            <a:endParaRPr lang="en-GB" sz="2000" dirty="0">
              <a:solidFill>
                <a:schemeClr val="bg2"/>
              </a:solidFill>
            </a:endParaRPr>
          </a:p>
          <a:p>
            <a:r>
              <a:rPr lang="en-GB" sz="2400" dirty="0" smtClean="0">
                <a:solidFill>
                  <a:schemeClr val="bg2"/>
                </a:solidFill>
              </a:rPr>
              <a:t>Message Signing:</a:t>
            </a:r>
          </a:p>
          <a:p>
            <a:pPr lvl="1"/>
            <a:r>
              <a:rPr lang="en-GB" sz="2000" dirty="0" smtClean="0">
                <a:solidFill>
                  <a:schemeClr val="bg2"/>
                </a:solidFill>
              </a:rPr>
              <a:t>Authorization Server ‘signs’ all </a:t>
            </a:r>
            <a:r>
              <a:rPr lang="en-GB" sz="2000" dirty="0" smtClean="0">
                <a:solidFill>
                  <a:schemeClr val="bg2"/>
                </a:solidFill>
              </a:rPr>
              <a:t>transaction messages</a:t>
            </a:r>
          </a:p>
          <a:p>
            <a:r>
              <a:rPr lang="en-GB" sz="2400" dirty="0" smtClean="0"/>
              <a:t>SEM Databases:</a:t>
            </a:r>
          </a:p>
          <a:p>
            <a:pPr lvl="1"/>
            <a:r>
              <a:rPr lang="en-GB" sz="2000" dirty="0" smtClean="0"/>
              <a:t>Authorization Server writes databases such as the SEM Audit Trail</a:t>
            </a:r>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8</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22217" y="4858520"/>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4128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(continued)</a:t>
            </a:r>
            <a:endParaRPr lang="en-GB" dirty="0"/>
          </a:p>
        </p:txBody>
      </p:sp>
      <p:sp>
        <p:nvSpPr>
          <p:cNvPr id="3" name="Content Placeholder 2"/>
          <p:cNvSpPr>
            <a:spLocks noGrp="1"/>
          </p:cNvSpPr>
          <p:nvPr>
            <p:ph idx="1"/>
          </p:nvPr>
        </p:nvSpPr>
        <p:spPr>
          <a:xfrm>
            <a:off x="457200" y="1447800"/>
            <a:ext cx="8534400" cy="4525963"/>
          </a:xfrm>
        </p:spPr>
        <p:txBody>
          <a:bodyPr/>
          <a:lstStyle/>
          <a:p>
            <a:r>
              <a:rPr lang="en-GB" sz="2600" dirty="0" smtClean="0"/>
              <a:t>Secure </a:t>
            </a:r>
            <a:r>
              <a:rPr lang="en-GB" sz="2600" dirty="0"/>
              <a:t>N</a:t>
            </a:r>
            <a:r>
              <a:rPr lang="en-GB" sz="2600" dirty="0" smtClean="0"/>
              <a:t>etwork</a:t>
            </a:r>
            <a:r>
              <a:rPr lang="en-GB" sz="2600" dirty="0" smtClean="0"/>
              <a:t>: </a:t>
            </a:r>
          </a:p>
          <a:p>
            <a:pPr lvl="1"/>
            <a:r>
              <a:rPr lang="en-GB" sz="2000" dirty="0" smtClean="0"/>
              <a:t>Use of SSL/TLS</a:t>
            </a:r>
          </a:p>
          <a:p>
            <a:pPr lvl="1"/>
            <a:r>
              <a:rPr lang="en-GB" sz="2000" dirty="0" smtClean="0"/>
              <a:t>Alternative security mechanisms</a:t>
            </a:r>
          </a:p>
        </p:txBody>
      </p:sp>
      <p:sp>
        <p:nvSpPr>
          <p:cNvPr id="4" name="Slide Number Placeholder 3"/>
          <p:cNvSpPr>
            <a:spLocks noGrp="1"/>
          </p:cNvSpPr>
          <p:nvPr>
            <p:ph type="sldNum" sz="quarter" idx="11"/>
          </p:nvPr>
        </p:nvSpPr>
        <p:spPr/>
        <p:txBody>
          <a:bodyPr/>
          <a:lstStyle/>
          <a:p>
            <a:pPr>
              <a:defRPr/>
            </a:pPr>
            <a:fld id="{42117207-4D51-4BA8-8FB6-195A6D0A0D74}" type="slidenum">
              <a:rPr lang="en-GB" altLang="en-US" smtClean="0"/>
              <a:pPr>
                <a:defRPr/>
              </a:pPr>
              <a:t>9</a:t>
            </a:fld>
            <a:endParaRPr lang="en-GB" altLang="en-US"/>
          </a:p>
        </p:txBody>
      </p:sp>
      <p:pic>
        <p:nvPicPr>
          <p:cNvPr id="6" name="Picture 2" descr="C:\Users\Mike\Desktop\red mouse point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3089911">
            <a:off x="114929" y="1277120"/>
            <a:ext cx="746050" cy="95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017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6224</TotalTime>
  <Words>1201</Words>
  <Application>Microsoft Office PowerPoint</Application>
  <PresentationFormat>On-screen Show (4:3)</PresentationFormat>
  <Paragraphs>156</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Securely Managing VMS from a Windows Environment</vt:lpstr>
      <vt:lpstr>Objectives</vt:lpstr>
      <vt:lpstr>Objectives</vt:lpstr>
      <vt:lpstr>Authorization</vt:lpstr>
      <vt:lpstr>Objectives</vt:lpstr>
      <vt:lpstr>Objectives</vt:lpstr>
      <vt:lpstr>Message Signing</vt:lpstr>
      <vt:lpstr>Objectives</vt:lpstr>
      <vt:lpstr>Objectives (continued)</vt:lpstr>
      <vt:lpstr>Secure Network (SSL/TLS)</vt:lpstr>
      <vt:lpstr>Objectives (continued)</vt:lpstr>
      <vt:lpstr>Objectives (continued)</vt:lpstr>
      <vt:lpstr>Objectives (last but not least)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Mike</cp:lastModifiedBy>
  <cp:revision>200</cp:revision>
  <cp:lastPrinted>1601-01-01T00:00:00Z</cp:lastPrinted>
  <dcterms:created xsi:type="dcterms:W3CDTF">1601-01-01T00:00:00Z</dcterms:created>
  <dcterms:modified xsi:type="dcterms:W3CDTF">2016-08-02T16:22:16Z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