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62" r:id="rId4"/>
    <p:sldId id="257" r:id="rId5"/>
    <p:sldId id="264" r:id="rId6"/>
    <p:sldId id="272" r:id="rId7"/>
    <p:sldId id="274" r:id="rId8"/>
    <p:sldId id="265" r:id="rId9"/>
    <p:sldId id="267" r:id="rId10"/>
    <p:sldId id="270" r:id="rId11"/>
    <p:sldId id="271" r:id="rId12"/>
    <p:sldId id="282" r:id="rId13"/>
    <p:sldId id="283" r:id="rId14"/>
    <p:sldId id="266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AFD"/>
    <a:srgbClr val="FF0000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4" autoAdjust="0"/>
    <p:restoredTop sz="99507" autoAdjust="0"/>
  </p:normalViewPr>
  <p:slideViewPr>
    <p:cSldViewPr>
      <p:cViewPr varScale="1">
        <p:scale>
          <a:sx n="136" d="100"/>
          <a:sy n="136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D169E0-6E6E-4759-994D-2DED1CBB929C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F03257-A1F4-4354-A972-409B796889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0A52-D037-4D9E-B7A0-EC28328B53E2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7B56-B3C4-4009-9060-870F78AA8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C439-9B95-431F-8594-6A213F8DBF82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C308-BA70-4078-9FE2-7DC2DBCBC5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A386-24A7-4D6E-AB8D-5D2D9D766A36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B413-17BD-4585-9D8E-A02FC51FCC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887BE-4CF5-4748-B1A2-1D280D0E1950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CC23-6526-460C-AD03-EE5FCF1E2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9BF9-6678-4A84-AF0B-D3992585DA6D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A71C-5CFF-4755-9453-D930B1B9A3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4AE0-9734-4632-8F7A-C81DFAC9F5D3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C64F-202F-4CFB-B1F7-F3BF0DBA7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7799-9920-42D2-89F8-634896CF82DE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CB1C-CB26-441B-87DB-0FA3E1859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06D3-5B43-4F61-A2A1-30B5830E498A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B9BE-E1DF-48FC-8A81-117B425B6A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0806-3919-4E11-958C-427A5CAE8DD1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B506-3E36-487C-99E2-276B0CFF4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A543-4242-4A1A-9BB2-B7F1EEE20EE5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AE92-D9E2-491A-8FE2-7F661EBFB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6FA8-476C-4F6A-B5C5-6068C976CAE5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C054-1128-44D8-98DF-1CA7E0572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86A29-4EB3-4ADB-B39C-83D006E03ED6}" type="datetimeFigureOut">
              <a:rPr lang="en-GB"/>
              <a:pPr>
                <a:defRPr/>
              </a:pPr>
              <a:t>12/06/2015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91DB5E-D46B-4D74-811F-93AAF5023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0" name="Text Box 3"/>
          <p:cNvSpPr txBox="1">
            <a:spLocks noChangeArrowheads="1"/>
          </p:cNvSpPr>
          <p:nvPr/>
        </p:nvSpPr>
        <p:spPr bwMode="auto">
          <a:xfrm>
            <a:off x="2051050" y="549275"/>
            <a:ext cx="4681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Remote Access – What Customers Want</a:t>
            </a:r>
          </a:p>
          <a:p>
            <a:pPr algn="ctr">
              <a:spcBef>
                <a:spcPct val="50000"/>
              </a:spcBef>
            </a:pPr>
            <a:r>
              <a:rPr lang="en-GB"/>
              <a:t>(Ability to Connect over LAN Boundaries without using 3</a:t>
            </a:r>
            <a:r>
              <a:rPr lang="en-GB" baseline="30000"/>
              <a:t>rd</a:t>
            </a:r>
            <a:r>
              <a:rPr lang="en-GB"/>
              <a:t> Party Services)</a:t>
            </a:r>
          </a:p>
        </p:txBody>
      </p:sp>
      <p:grpSp>
        <p:nvGrpSpPr>
          <p:cNvPr id="24611" name="Group 15"/>
          <p:cNvGrpSpPr>
            <a:grpSpLocks/>
          </p:cNvGrpSpPr>
          <p:nvPr/>
        </p:nvGrpSpPr>
        <p:grpSpPr bwMode="auto">
          <a:xfrm>
            <a:off x="900113" y="1844675"/>
            <a:ext cx="7386637" cy="4135438"/>
            <a:chOff x="567" y="845"/>
            <a:chExt cx="4653" cy="2605"/>
          </a:xfrm>
        </p:grpSpPr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567" y="845"/>
            <a:ext cx="4653" cy="2605"/>
          </p:xfrm>
          <a:graphic>
            <a:graphicData uri="http://schemas.openxmlformats.org/presentationml/2006/ole">
              <p:oleObj spid="_x0000_s24578" name="Visio" r:id="rId3" imgW="7398401" imgH="4146145" progId="Visio.Drawing.11">
                <p:embed/>
              </p:oleObj>
            </a:graphicData>
          </a:graphic>
        </p:graphicFrame>
        <p:sp>
          <p:nvSpPr>
            <p:cNvPr id="24632" name="AutoShape 5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33" name="AutoShape 7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4634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568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5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3" y="2614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6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166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7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66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12" name="Group 16"/>
          <p:cNvGrpSpPr>
            <a:grpSpLocks/>
          </p:cNvGrpSpPr>
          <p:nvPr/>
        </p:nvGrpSpPr>
        <p:grpSpPr bwMode="auto">
          <a:xfrm>
            <a:off x="900113" y="1844675"/>
            <a:ext cx="7386637" cy="4135438"/>
            <a:chOff x="567" y="845"/>
            <a:chExt cx="4653" cy="2605"/>
          </a:xfrm>
        </p:grpSpPr>
        <p:graphicFrame>
          <p:nvGraphicFramePr>
            <p:cNvPr id="24593" name="Object 17"/>
            <p:cNvGraphicFramePr>
              <a:graphicFrameLocks noChangeAspect="1"/>
            </p:cNvGraphicFramePr>
            <p:nvPr/>
          </p:nvGraphicFramePr>
          <p:xfrm>
            <a:off x="567" y="845"/>
            <a:ext cx="4653" cy="2605"/>
          </p:xfrm>
          <a:graphic>
            <a:graphicData uri="http://schemas.openxmlformats.org/presentationml/2006/ole">
              <p:oleObj spid="_x0000_s24593" name="Visio" r:id="rId5" imgW="7398401" imgH="4146145" progId="Visio.Drawing.11">
                <p:embed/>
              </p:oleObj>
            </a:graphicData>
          </a:graphic>
        </p:graphicFrame>
        <p:sp>
          <p:nvSpPr>
            <p:cNvPr id="24626" name="AutoShape 18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7" name="AutoShape 19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4628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568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9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3" y="2614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0" name="Picture 2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166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1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66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13" name="Group 24"/>
          <p:cNvGrpSpPr>
            <a:grpSpLocks/>
          </p:cNvGrpSpPr>
          <p:nvPr/>
        </p:nvGrpSpPr>
        <p:grpSpPr bwMode="auto">
          <a:xfrm>
            <a:off x="900113" y="1844675"/>
            <a:ext cx="7386637" cy="4135438"/>
            <a:chOff x="567" y="845"/>
            <a:chExt cx="4653" cy="2605"/>
          </a:xfrm>
        </p:grpSpPr>
        <p:graphicFrame>
          <p:nvGraphicFramePr>
            <p:cNvPr id="24601" name="Object 25"/>
            <p:cNvGraphicFramePr>
              <a:graphicFrameLocks noChangeAspect="1"/>
            </p:cNvGraphicFramePr>
            <p:nvPr/>
          </p:nvGraphicFramePr>
          <p:xfrm>
            <a:off x="567" y="845"/>
            <a:ext cx="4653" cy="2605"/>
          </p:xfrm>
          <a:graphic>
            <a:graphicData uri="http://schemas.openxmlformats.org/presentationml/2006/ole">
              <p:oleObj spid="_x0000_s24601" name="Visio" r:id="rId6" imgW="7398401" imgH="4146145" progId="Visio.Drawing.11">
                <p:embed/>
              </p:oleObj>
            </a:graphicData>
          </a:graphic>
        </p:graphicFrame>
        <p:sp>
          <p:nvSpPr>
            <p:cNvPr id="24620" name="AutoShape 26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21" name="AutoShape 27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4622" name="Picture 2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568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3" name="Picture 2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3" y="2614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4" name="Picture 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166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5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66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14" name="Group 64"/>
          <p:cNvGrpSpPr>
            <a:grpSpLocks/>
          </p:cNvGrpSpPr>
          <p:nvPr/>
        </p:nvGrpSpPr>
        <p:grpSpPr bwMode="auto">
          <a:xfrm>
            <a:off x="900113" y="1844675"/>
            <a:ext cx="7386637" cy="4135438"/>
            <a:chOff x="567" y="1162"/>
            <a:chExt cx="4653" cy="2605"/>
          </a:xfrm>
        </p:grpSpPr>
        <p:graphicFrame>
          <p:nvGraphicFramePr>
            <p:cNvPr id="24609" name="Object 33"/>
            <p:cNvGraphicFramePr>
              <a:graphicFrameLocks noChangeAspect="1"/>
            </p:cNvGraphicFramePr>
            <p:nvPr/>
          </p:nvGraphicFramePr>
          <p:xfrm>
            <a:off x="567" y="1162"/>
            <a:ext cx="4653" cy="2605"/>
          </p:xfrm>
          <a:graphic>
            <a:graphicData uri="http://schemas.openxmlformats.org/presentationml/2006/ole">
              <p:oleObj spid="_x0000_s24609" name="Visio" r:id="rId7" imgW="7398401" imgH="4146145" progId="Visio.Drawing.11">
                <p:embed/>
              </p:oleObj>
            </a:graphicData>
          </a:graphic>
        </p:graphicFrame>
        <p:sp>
          <p:nvSpPr>
            <p:cNvPr id="24615" name="AutoShape 34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381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16" name="AutoShape 35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381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4617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2886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8" name="Picture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1978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9" name="Picture 3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978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642" name="Group 66"/>
          <p:cNvGrpSpPr>
            <a:grpSpLocks/>
          </p:cNvGrpSpPr>
          <p:nvPr/>
        </p:nvGrpSpPr>
        <p:grpSpPr bwMode="auto">
          <a:xfrm>
            <a:off x="8391525" y="6165850"/>
            <a:ext cx="501650" cy="431800"/>
            <a:chOff x="5193" y="3884"/>
            <a:chExt cx="316" cy="272"/>
          </a:xfrm>
        </p:grpSpPr>
        <p:sp>
          <p:nvSpPr>
            <p:cNvPr id="24639" name="Oval 63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0" name="Text Box 64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Some Price Examples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 marL="990600" lvl="1" indent="-533400">
              <a:buFont typeface="Arial" charset="0"/>
              <a:buNone/>
            </a:pPr>
            <a:endParaRPr lang="en-GB" smtClean="0"/>
          </a:p>
          <a:p>
            <a:pPr marL="609600" indent="-609600">
              <a:buFont typeface="Arial" charset="0"/>
              <a:buNone/>
            </a:pPr>
            <a:r>
              <a:rPr lang="en-GB" smtClean="0"/>
              <a:t>    Customer 1:</a:t>
            </a:r>
            <a:br>
              <a:rPr lang="en-GB" smtClean="0"/>
            </a:br>
            <a:endParaRPr lang="en-GB" sz="900" smtClean="0"/>
          </a:p>
          <a:p>
            <a:pPr marL="609600" indent="-609600">
              <a:buFont typeface="Arial" charset="0"/>
              <a:buNone/>
            </a:pPr>
            <a:r>
              <a:rPr lang="en-GB" smtClean="0"/>
              <a:t>	</a:t>
            </a:r>
            <a:r>
              <a:rPr lang="en-GB" sz="2000" smtClean="0"/>
              <a:t>(IT support company – 5 Help Desks Supporting 100 end-users – non-persistent connections)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1 x AGW license with 3 channels: (3 x € 215.00) 	€   645.00</a:t>
            </a:r>
            <a:br>
              <a:rPr lang="en-GB" sz="2000" smtClean="0"/>
            </a:br>
            <a:r>
              <a:rPr lang="en-GB" sz="2000" smtClean="0"/>
              <a:t>2 x SysMan RC licenses, gives total of 5 (2 x € 71)	</a:t>
            </a:r>
            <a:r>
              <a:rPr lang="en-GB" sz="2000" u="sng" smtClean="0"/>
              <a:t>€   142.00</a:t>
            </a:r>
            <a:br>
              <a:rPr lang="en-GB" sz="2000" u="sng" smtClean="0"/>
            </a:br>
            <a:r>
              <a:rPr lang="en-GB" sz="2000" smtClean="0"/>
              <a:t>					Total:		</a:t>
            </a:r>
            <a:r>
              <a:rPr lang="en-GB" sz="2000" u="sng" smtClean="0"/>
              <a:t>€   787.00</a:t>
            </a: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marL="609600" indent="-609600">
              <a:buFont typeface="Arial" charset="0"/>
              <a:buNone/>
            </a:pPr>
            <a:r>
              <a:rPr lang="en-GB" sz="2000" smtClean="0"/>
              <a:t>	</a:t>
            </a:r>
            <a:r>
              <a:rPr lang="en-GB" sz="2000" smtClean="0">
                <a:solidFill>
                  <a:srgbClr val="FF0000"/>
                </a:solidFill>
              </a:rPr>
              <a:t>TeamViewer Corporate 3 sessions: 			</a:t>
            </a:r>
            <a:r>
              <a:rPr lang="en-GB" sz="2000" u="sng" smtClean="0">
                <a:solidFill>
                  <a:srgbClr val="FF0000"/>
                </a:solidFill>
              </a:rPr>
              <a:t>€ 1,990.00</a:t>
            </a:r>
            <a:r>
              <a:rPr lang="en-GB" sz="2000" smtClean="0">
                <a:solidFill>
                  <a:srgbClr val="FF0000"/>
                </a:solidFill>
              </a:rPr>
              <a:t/>
            </a:r>
            <a:br>
              <a:rPr lang="en-GB" sz="2000" smtClean="0">
                <a:solidFill>
                  <a:srgbClr val="FF0000"/>
                </a:solidFill>
              </a:rPr>
            </a:br>
            <a:endParaRPr lang="en-GB" sz="2000" smtClean="0">
              <a:solidFill>
                <a:srgbClr val="FF0000"/>
              </a:solidFill>
            </a:endParaRP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Some Price Examples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321175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endParaRPr lang="en-GB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    Customer 2:</a:t>
            </a:r>
            <a:br>
              <a:rPr lang="en-GB" smtClean="0"/>
            </a:br>
            <a:endParaRPr lang="en-GB" sz="90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	</a:t>
            </a:r>
            <a:r>
              <a:rPr lang="en-GB" sz="2000" smtClean="0"/>
              <a:t>(Fire Brigade with 175 PC / Windows Tablets on Fire Vehicles – always connected via WiFi or G4 network. 10 Helpdesk users – persistent connections)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1 x AGW license with 8 channels: ( 8 x € 191.00)	€ 1,528.00</a:t>
            </a:r>
            <a:br>
              <a:rPr lang="en-GB" sz="2000" smtClean="0"/>
            </a:br>
            <a:r>
              <a:rPr lang="en-GB" sz="2000" smtClean="0"/>
              <a:t>2 x SysMan RC licenses, gives total of 10 (2 x € 55.00)	</a:t>
            </a:r>
            <a:r>
              <a:rPr lang="en-GB" sz="2000" u="sng" smtClean="0"/>
              <a:t>€    110.00</a:t>
            </a:r>
            <a:br>
              <a:rPr lang="en-GB" sz="2000" u="sng" smtClean="0"/>
            </a:br>
            <a:r>
              <a:rPr lang="en-GB" sz="2000" smtClean="0"/>
              <a:t>					Total:		</a:t>
            </a:r>
            <a:r>
              <a:rPr lang="en-GB" sz="2000" u="sng" smtClean="0"/>
              <a:t>€ 1,638.00</a:t>
            </a: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	</a:t>
            </a:r>
            <a:r>
              <a:rPr lang="en-GB" sz="2000" smtClean="0">
                <a:solidFill>
                  <a:srgbClr val="FF0000"/>
                </a:solidFill>
              </a:rPr>
              <a:t>TeamViewer Corporate 3 sessions: 			€  1,990.00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TeamViewer 5 additional channels (5 x € 698.00) 	</a:t>
            </a:r>
            <a:r>
              <a:rPr lang="en-GB" sz="2000" u="sng" smtClean="0">
                <a:solidFill>
                  <a:srgbClr val="FF0000"/>
                </a:solidFill>
              </a:rPr>
              <a:t>€  3,490.00</a:t>
            </a:r>
            <a:r>
              <a:rPr lang="en-GB" sz="2000" smtClean="0">
                <a:solidFill>
                  <a:srgbClr val="FF0000"/>
                </a:solidFill>
              </a:rPr>
              <a:t/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/>
              <a:t>					</a:t>
            </a:r>
            <a:r>
              <a:rPr lang="en-GB" sz="2000" smtClean="0">
                <a:solidFill>
                  <a:srgbClr val="FF0000"/>
                </a:solidFill>
              </a:rPr>
              <a:t>Total:		</a:t>
            </a:r>
            <a:r>
              <a:rPr lang="en-GB" sz="2000" u="sng" smtClean="0">
                <a:solidFill>
                  <a:srgbClr val="FF0000"/>
                </a:solidFill>
              </a:rPr>
              <a:t>€  5,480.00</a:t>
            </a:r>
            <a:r>
              <a:rPr lang="en-GB" sz="2000" smtClean="0">
                <a:solidFill>
                  <a:srgbClr val="FF0000"/>
                </a:solidFill>
              </a:rPr>
              <a:t/>
            </a:r>
            <a:br>
              <a:rPr lang="en-GB" sz="2000" smtClean="0">
                <a:solidFill>
                  <a:srgbClr val="FF0000"/>
                </a:solidFill>
              </a:rPr>
            </a:br>
            <a:endParaRPr lang="en-GB" sz="2000" smtClean="0">
              <a:solidFill>
                <a:srgbClr val="FF0000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Some Price Examples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Font typeface="Arial" charset="0"/>
              <a:buNone/>
            </a:pPr>
            <a:endParaRPr lang="en-GB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    Customer 3:</a:t>
            </a:r>
            <a:br>
              <a:rPr lang="en-GB" smtClean="0"/>
            </a:br>
            <a:endParaRPr lang="en-GB" sz="90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mtClean="0"/>
              <a:t>	</a:t>
            </a:r>
            <a:r>
              <a:rPr lang="en-GB" sz="2000" smtClean="0"/>
              <a:t>(IT Company - works alone -  persistent and non-persistent connections)</a:t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1 x AGW license with 2 channels: ( 2 x € 215.00)	€   430.00</a:t>
            </a:r>
            <a:br>
              <a:rPr lang="en-GB" sz="2000" smtClean="0"/>
            </a:br>
            <a:r>
              <a:rPr lang="en-GB" sz="2000" smtClean="0"/>
              <a:t>1 x Upgrade of SysMan to Professional Edition		</a:t>
            </a:r>
            <a:r>
              <a:rPr lang="en-GB" sz="2000" u="sng" smtClean="0"/>
              <a:t>€   152.00</a:t>
            </a:r>
            <a:br>
              <a:rPr lang="en-GB" sz="2000" u="sng" smtClean="0"/>
            </a:br>
            <a:r>
              <a:rPr lang="en-GB" sz="2000" smtClean="0"/>
              <a:t>					Total:		</a:t>
            </a:r>
            <a:r>
              <a:rPr lang="en-GB" sz="2000" u="sng" smtClean="0"/>
              <a:t>€   582.00</a:t>
            </a:r>
            <a:r>
              <a:rPr lang="en-GB" sz="2000" smtClean="0"/>
              <a:t/>
            </a:r>
            <a:br>
              <a:rPr lang="en-GB" sz="2000" smtClean="0"/>
            </a:br>
            <a:endParaRPr lang="en-GB" sz="2000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en-GB" sz="2000" smtClean="0"/>
              <a:t>	</a:t>
            </a:r>
            <a:r>
              <a:rPr lang="en-GB" sz="2000" smtClean="0">
                <a:solidFill>
                  <a:srgbClr val="FF0000"/>
                </a:solidFill>
              </a:rPr>
              <a:t>TeamViewer Premium plus 1 session: 			€  1,696.00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 -or-</a:t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>
                <a:solidFill>
                  <a:srgbClr val="FF0000"/>
                </a:solidFill>
              </a:rPr>
              <a:t>2 x TeamViewer Business			 	</a:t>
            </a:r>
            <a:r>
              <a:rPr lang="en-GB" sz="2000" u="sng" smtClean="0">
                <a:solidFill>
                  <a:srgbClr val="FF0000"/>
                </a:solidFill>
              </a:rPr>
              <a:t>€     998.00</a:t>
            </a:r>
            <a:r>
              <a:rPr lang="en-GB" sz="2000" smtClean="0">
                <a:solidFill>
                  <a:srgbClr val="FF0000"/>
                </a:solidFill>
              </a:rPr>
              <a:t/>
            </a:r>
            <a:br>
              <a:rPr lang="en-GB" sz="2000" smtClean="0">
                <a:solidFill>
                  <a:srgbClr val="FF0000"/>
                </a:solidFill>
              </a:rPr>
            </a:br>
            <a:r>
              <a:rPr lang="en-GB" sz="2000" smtClean="0"/>
              <a:t>				</a:t>
            </a:r>
            <a:endParaRPr lang="en-GB" sz="2000" smtClean="0">
              <a:solidFill>
                <a:srgbClr val="FF0000"/>
              </a:solidFill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54277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Price Comparison: SysMan and DameWare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DameWare:</a:t>
            </a:r>
            <a:br>
              <a:rPr lang="en-GB" smtClean="0"/>
            </a:br>
            <a:r>
              <a:rPr lang="en-GB" smtClean="0"/>
              <a:t>   5 Users:  </a:t>
            </a:r>
            <a:br>
              <a:rPr lang="en-GB" smtClean="0"/>
            </a:br>
            <a:r>
              <a:rPr lang="en-GB" smtClean="0"/>
              <a:t>       DW MRC	 		€    975  </a:t>
            </a:r>
            <a:br>
              <a:rPr lang="en-GB" smtClean="0"/>
            </a:br>
            <a:r>
              <a:rPr lang="en-GB" smtClean="0"/>
              <a:t>       DW RS			€ 1,300</a:t>
            </a:r>
          </a:p>
          <a:p>
            <a:pPr>
              <a:lnSpc>
                <a:spcPct val="90000"/>
              </a:lnSpc>
            </a:pPr>
            <a:r>
              <a:rPr lang="en-GB" smtClean="0"/>
              <a:t>SysMan:</a:t>
            </a:r>
            <a:br>
              <a:rPr lang="en-GB" smtClean="0"/>
            </a:br>
            <a:r>
              <a:rPr lang="en-GB" smtClean="0"/>
              <a:t>   5 Users:  </a:t>
            </a:r>
            <a:br>
              <a:rPr lang="en-GB" smtClean="0"/>
            </a:br>
            <a:r>
              <a:rPr lang="en-GB" smtClean="0"/>
              <a:t>       SysMan RC		€    315  </a:t>
            </a:r>
            <a:br>
              <a:rPr lang="en-GB" smtClean="0"/>
            </a:br>
            <a:r>
              <a:rPr lang="en-GB" smtClean="0"/>
              <a:t>       SysMan Std	 	€    675</a:t>
            </a:r>
            <a:br>
              <a:rPr lang="en-GB" smtClean="0"/>
            </a:br>
            <a:r>
              <a:rPr lang="en-GB" smtClean="0"/>
              <a:t>       SysMan Pro		€    995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55301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13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Access Gateway Prospects </a:t>
            </a:r>
            <a:br>
              <a:rPr lang="en-GB" sz="3600" smtClean="0"/>
            </a:br>
            <a:r>
              <a:rPr lang="en-GB" sz="3600" smtClean="0"/>
              <a:t>(for Distributors)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GB" smtClean="0"/>
              <a:t>Customers of all sizes that maintain their own WAN Network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Service Providers maintaining outsourced customer networks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Small (one man band) organisations providing management support for individual users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40965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14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Attraction for Salcom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989138"/>
            <a:ext cx="8229600" cy="3600450"/>
          </a:xfrm>
        </p:spPr>
        <p:txBody>
          <a:bodyPr/>
          <a:lstStyle/>
          <a:p>
            <a:r>
              <a:rPr lang="en-GB" smtClean="0"/>
              <a:t>Commission of 70%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Potential for Many Customers </a:t>
            </a:r>
            <a:br>
              <a:rPr lang="en-GB" smtClean="0"/>
            </a:br>
            <a:endParaRPr lang="en-GB" smtClean="0"/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51205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15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Commission Schedule for Salcom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3817937"/>
          </a:xfrm>
        </p:spPr>
        <p:txBody>
          <a:bodyPr/>
          <a:lstStyle/>
          <a:p>
            <a:r>
              <a:rPr lang="en-GB" smtClean="0"/>
              <a:t>70% until 31-Dec-2015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70% during year 2016 &amp; subsequent years* 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  * </a:t>
            </a:r>
            <a:r>
              <a:rPr lang="en-GB" sz="2400" smtClean="0"/>
              <a:t>Depending on results: 	… € 12,500 in 2015</a:t>
            </a:r>
            <a:br>
              <a:rPr lang="en-GB" sz="2400" smtClean="0"/>
            </a:br>
            <a:r>
              <a:rPr lang="en-GB" sz="2400" smtClean="0"/>
              <a:t>                                           	… € 25,000 subsequent years </a:t>
            </a:r>
            <a:br>
              <a:rPr lang="en-GB" sz="2400" smtClean="0"/>
            </a:br>
            <a:endParaRPr lang="en-GB" sz="2400" smtClean="0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52229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16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sz="3600" smtClean="0"/>
              <a:t>Planned Dates for Salcom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916113"/>
            <a:ext cx="8229600" cy="3817937"/>
          </a:xfrm>
        </p:spPr>
        <p:txBody>
          <a:bodyPr/>
          <a:lstStyle/>
          <a:p>
            <a:r>
              <a:rPr lang="en-GB" smtClean="0"/>
              <a:t>Test Access Gateway		Now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Help from Sysgem			?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Start Selling				?</a:t>
            </a:r>
            <a:r>
              <a:rPr lang="en-GB" sz="2400" smtClean="0"/>
              <a:t/>
            </a:r>
            <a:br>
              <a:rPr lang="en-GB" sz="2400" smtClean="0"/>
            </a:br>
            <a:endParaRPr lang="en-GB" sz="2400" smtClean="0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8316913" y="6165850"/>
            <a:ext cx="442912" cy="431800"/>
            <a:chOff x="5239" y="3884"/>
            <a:chExt cx="279" cy="272"/>
          </a:xfrm>
        </p:grpSpPr>
        <p:sp>
          <p:nvSpPr>
            <p:cNvPr id="53253" name="Oval 5"/>
            <p:cNvSpPr>
              <a:spLocks noChangeArrowheads="1"/>
            </p:cNvSpPr>
            <p:nvPr/>
          </p:nvSpPr>
          <p:spPr bwMode="auto">
            <a:xfrm>
              <a:off x="5239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Text Box 6"/>
            <p:cNvSpPr txBox="1">
              <a:spLocks noChangeArrowheads="1"/>
            </p:cNvSpPr>
            <p:nvPr/>
          </p:nvSpPr>
          <p:spPr bwMode="auto">
            <a:xfrm>
              <a:off x="5246" y="3907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17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ext Box 2"/>
          <p:cNvSpPr txBox="1">
            <a:spLocks noChangeArrowheads="1"/>
          </p:cNvSpPr>
          <p:nvPr/>
        </p:nvSpPr>
        <p:spPr bwMode="auto">
          <a:xfrm>
            <a:off x="2411413" y="188913"/>
            <a:ext cx="468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Remote Access – What Customers Get with Other Solutions</a:t>
            </a:r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116013" y="1341438"/>
          <a:ext cx="6840537" cy="5162550"/>
        </p:xfrm>
        <a:graphic>
          <a:graphicData uri="http://schemas.openxmlformats.org/presentationml/2006/ole">
            <p:oleObj spid="_x0000_s30731" name="Visio" r:id="rId3" imgW="7677448" imgH="5670415" progId="Visio.Drawing.11">
              <p:embed/>
            </p:oleObj>
          </a:graphicData>
        </a:graphic>
      </p:graphicFrame>
      <p:grpSp>
        <p:nvGrpSpPr>
          <p:cNvPr id="30733" name="Group 29"/>
          <p:cNvGrpSpPr>
            <a:grpSpLocks/>
          </p:cNvGrpSpPr>
          <p:nvPr/>
        </p:nvGrpSpPr>
        <p:grpSpPr bwMode="auto">
          <a:xfrm>
            <a:off x="3276600" y="908050"/>
            <a:ext cx="2663825" cy="1584325"/>
            <a:chOff x="2064" y="572"/>
            <a:chExt cx="1678" cy="998"/>
          </a:xfrm>
        </p:grpSpPr>
        <p:sp>
          <p:nvSpPr>
            <p:cNvPr id="30742" name="AutoShape 12"/>
            <p:cNvSpPr>
              <a:spLocks noChangeArrowheads="1"/>
            </p:cNvSpPr>
            <p:nvPr/>
          </p:nvSpPr>
          <p:spPr bwMode="auto">
            <a:xfrm>
              <a:off x="2381" y="663"/>
              <a:ext cx="998" cy="590"/>
            </a:xfrm>
            <a:prstGeom prst="cloudCallout">
              <a:avLst>
                <a:gd name="adj1" fmla="val -26852"/>
                <a:gd name="adj2" fmla="val -25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30743" name="Oval 13"/>
            <p:cNvSpPr>
              <a:spLocks noChangeArrowheads="1"/>
            </p:cNvSpPr>
            <p:nvPr/>
          </p:nvSpPr>
          <p:spPr bwMode="auto">
            <a:xfrm rot="2571145">
              <a:off x="2426" y="799"/>
              <a:ext cx="498" cy="22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4" name="AutoShape 14"/>
            <p:cNvSpPr>
              <a:spLocks noChangeArrowheads="1"/>
            </p:cNvSpPr>
            <p:nvPr/>
          </p:nvSpPr>
          <p:spPr bwMode="auto">
            <a:xfrm>
              <a:off x="2064" y="572"/>
              <a:ext cx="1678" cy="998"/>
            </a:xfrm>
            <a:prstGeom prst="cloudCallout">
              <a:avLst>
                <a:gd name="adj1" fmla="val -26852"/>
                <a:gd name="adj2" fmla="val -25083"/>
              </a:avLst>
            </a:pr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30745" name="Oval 15"/>
            <p:cNvSpPr>
              <a:spLocks noChangeArrowheads="1"/>
            </p:cNvSpPr>
            <p:nvPr/>
          </p:nvSpPr>
          <p:spPr bwMode="auto">
            <a:xfrm rot="2571145">
              <a:off x="2191" y="868"/>
              <a:ext cx="899" cy="38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46" name="Text Box 17"/>
            <p:cNvSpPr txBox="1">
              <a:spLocks noChangeArrowheads="1"/>
            </p:cNvSpPr>
            <p:nvPr/>
          </p:nvSpPr>
          <p:spPr bwMode="auto">
            <a:xfrm>
              <a:off x="2294" y="732"/>
              <a:ext cx="136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Third Party Software on Third Party Servers</a:t>
              </a:r>
            </a:p>
          </p:txBody>
        </p:sp>
      </p:grpSp>
      <p:pic>
        <p:nvPicPr>
          <p:cNvPr id="3073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860800"/>
            <a:ext cx="6080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157788"/>
            <a:ext cx="60801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830638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7" name="Text Box 24"/>
          <p:cNvSpPr txBox="1">
            <a:spLocks noChangeArrowheads="1"/>
          </p:cNvSpPr>
          <p:nvPr/>
        </p:nvSpPr>
        <p:spPr bwMode="auto">
          <a:xfrm>
            <a:off x="7524750" y="9810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/>
              <a:t>Such as:</a:t>
            </a:r>
          </a:p>
        </p:txBody>
      </p:sp>
      <p:pic>
        <p:nvPicPr>
          <p:cNvPr id="30738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268413"/>
            <a:ext cx="157162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AutoShape 27"/>
          <p:cNvSpPr>
            <a:spLocks noChangeArrowheads="1"/>
          </p:cNvSpPr>
          <p:nvPr/>
        </p:nvSpPr>
        <p:spPr bwMode="auto">
          <a:xfrm rot="10800000">
            <a:off x="6156325" y="1628775"/>
            <a:ext cx="720725" cy="144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609176 h 21600"/>
              <a:gd name="T4" fmla="*/ 2147483647 w 21600"/>
              <a:gd name="T5" fmla="*/ 43218030 h 21600"/>
              <a:gd name="T6" fmla="*/ 2147483647 w 21600"/>
              <a:gd name="T7" fmla="*/ 21609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40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1341438"/>
            <a:ext cx="205105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AutoShape 26"/>
          <p:cNvSpPr>
            <a:spLocks/>
          </p:cNvSpPr>
          <p:nvPr/>
        </p:nvSpPr>
        <p:spPr bwMode="auto">
          <a:xfrm>
            <a:off x="6948488" y="836613"/>
            <a:ext cx="360362" cy="1728787"/>
          </a:xfrm>
          <a:prstGeom prst="leftBrace">
            <a:avLst>
              <a:gd name="adj1" fmla="val 3997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753" name="Group 33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30754" name="Oval 34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3"/>
          <p:cNvSpPr txBox="1">
            <a:spLocks noChangeArrowheads="1"/>
          </p:cNvSpPr>
          <p:nvPr/>
        </p:nvSpPr>
        <p:spPr bwMode="auto">
          <a:xfrm>
            <a:off x="1979613" y="33337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Remote Access – What Customers Get with SysMan Remote Control and Access Gateway</a:t>
            </a:r>
          </a:p>
        </p:txBody>
      </p:sp>
      <p:grpSp>
        <p:nvGrpSpPr>
          <p:cNvPr id="29709" name="Group 26"/>
          <p:cNvGrpSpPr>
            <a:grpSpLocks/>
          </p:cNvGrpSpPr>
          <p:nvPr/>
        </p:nvGrpSpPr>
        <p:grpSpPr bwMode="auto">
          <a:xfrm>
            <a:off x="900113" y="1773238"/>
            <a:ext cx="7386637" cy="4135437"/>
            <a:chOff x="567" y="1117"/>
            <a:chExt cx="4653" cy="2605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567" y="1117"/>
            <a:ext cx="4653" cy="2605"/>
          </p:xfrm>
          <a:graphic>
            <a:graphicData uri="http://schemas.openxmlformats.org/presentationml/2006/ole">
              <p:oleObj spid="_x0000_s29698" name="Visio" r:id="rId3" imgW="7398401" imgH="4146145" progId="Visio.Drawing.11">
                <p:embed/>
              </p:oleObj>
            </a:graphicData>
          </a:graphic>
        </p:graphicFrame>
        <p:sp>
          <p:nvSpPr>
            <p:cNvPr id="29715" name="AutoShape 4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33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6" name="AutoShape 5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33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971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" y="2840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1933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933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707" name="Object 11"/>
            <p:cNvGraphicFramePr>
              <a:graphicFrameLocks noChangeAspect="1"/>
            </p:cNvGraphicFramePr>
            <p:nvPr/>
          </p:nvGraphicFramePr>
          <p:xfrm>
            <a:off x="2472" y="1569"/>
            <a:ext cx="1090" cy="1090"/>
          </p:xfrm>
          <a:graphic>
            <a:graphicData uri="http://schemas.openxmlformats.org/presentationml/2006/ole">
              <p:oleObj spid="_x0000_s29707" name="Visio" r:id="rId5" imgW="1731012" imgH="1730983" progId="Visio.Drawing.11">
                <p:embed/>
              </p:oleObj>
            </a:graphicData>
          </a:graphic>
        </p:graphicFrame>
        <p:graphicFrame>
          <p:nvGraphicFramePr>
            <p:cNvPr id="29706" name="Object 10"/>
            <p:cNvGraphicFramePr>
              <a:graphicFrameLocks noChangeAspect="1"/>
            </p:cNvGraphicFramePr>
            <p:nvPr/>
          </p:nvGraphicFramePr>
          <p:xfrm>
            <a:off x="2699" y="1706"/>
            <a:ext cx="644" cy="853"/>
          </p:xfrm>
          <a:graphic>
            <a:graphicData uri="http://schemas.openxmlformats.org/presentationml/2006/ole">
              <p:oleObj spid="_x0000_s29706" name="Visio" r:id="rId6" imgW="1022183" imgH="1354306" progId="Visio.Drawing.11">
                <p:embed/>
              </p:oleObj>
            </a:graphicData>
          </a:graphic>
        </p:graphicFrame>
      </p:grpSp>
      <p:sp>
        <p:nvSpPr>
          <p:cNvPr id="29710" name="Oval 22"/>
          <p:cNvSpPr>
            <a:spLocks noChangeArrowheads="1"/>
          </p:cNvSpPr>
          <p:nvPr/>
        </p:nvSpPr>
        <p:spPr bwMode="auto">
          <a:xfrm>
            <a:off x="3924300" y="2492375"/>
            <a:ext cx="1727200" cy="1727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grpSp>
        <p:nvGrpSpPr>
          <p:cNvPr id="29711" name="Group 28"/>
          <p:cNvGrpSpPr>
            <a:grpSpLocks/>
          </p:cNvGrpSpPr>
          <p:nvPr/>
        </p:nvGrpSpPr>
        <p:grpSpPr bwMode="auto">
          <a:xfrm>
            <a:off x="3851275" y="2492375"/>
            <a:ext cx="1928813" cy="1727200"/>
            <a:chOff x="2426" y="1566"/>
            <a:chExt cx="1215" cy="1088"/>
          </a:xfrm>
        </p:grpSpPr>
        <p:sp>
          <p:nvSpPr>
            <p:cNvPr id="29712" name="Oval 29"/>
            <p:cNvSpPr>
              <a:spLocks noChangeArrowheads="1"/>
            </p:cNvSpPr>
            <p:nvPr/>
          </p:nvSpPr>
          <p:spPr bwMode="auto">
            <a:xfrm>
              <a:off x="2472" y="1566"/>
              <a:ext cx="1088" cy="1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9713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3" y="1616"/>
              <a:ext cx="78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4" name="Text Box 31"/>
            <p:cNvSpPr txBox="1">
              <a:spLocks noChangeArrowheads="1"/>
            </p:cNvSpPr>
            <p:nvPr/>
          </p:nvSpPr>
          <p:spPr bwMode="auto">
            <a:xfrm>
              <a:off x="2426" y="2337"/>
              <a:ext cx="1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>
                  <a:solidFill>
                    <a:schemeClr val="bg1"/>
                  </a:solidFill>
                </a:rPr>
                <a:t>Access Gateway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971550" y="1844675"/>
          <a:ext cx="7386638" cy="4135438"/>
        </p:xfrm>
        <a:graphic>
          <a:graphicData uri="http://schemas.openxmlformats.org/presentationml/2006/ole">
            <p:oleObj spid="_x0000_s33795" name="Visio" r:id="rId3" imgW="7398401" imgH="4146145" progId="Visio.Drawing.11">
              <p:embed/>
            </p:oleObj>
          </a:graphicData>
        </a:graphic>
      </p:graphicFrame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3851275" y="2492375"/>
            <a:ext cx="1928813" cy="1727200"/>
            <a:chOff x="2426" y="1566"/>
            <a:chExt cx="1215" cy="1088"/>
          </a:xfrm>
        </p:grpSpPr>
        <p:sp>
          <p:nvSpPr>
            <p:cNvPr id="33798" name="Oval 5"/>
            <p:cNvSpPr>
              <a:spLocks noChangeArrowheads="1"/>
            </p:cNvSpPr>
            <p:nvPr/>
          </p:nvSpPr>
          <p:spPr bwMode="auto">
            <a:xfrm>
              <a:off x="2472" y="1566"/>
              <a:ext cx="1088" cy="1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3799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3" y="1616"/>
              <a:ext cx="78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 Box 7"/>
            <p:cNvSpPr txBox="1">
              <a:spLocks noChangeArrowheads="1"/>
            </p:cNvSpPr>
            <p:nvPr/>
          </p:nvSpPr>
          <p:spPr bwMode="auto">
            <a:xfrm>
              <a:off x="2426" y="2337"/>
              <a:ext cx="1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>
                  <a:solidFill>
                    <a:schemeClr val="bg1"/>
                  </a:solidFill>
                </a:rPr>
                <a:t>Access Gateway</a:t>
              </a:r>
            </a:p>
          </p:txBody>
        </p:sp>
      </p:grp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979613" y="333375"/>
            <a:ext cx="52562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Access Gateway - Persistent Connections</a:t>
            </a:r>
          </a:p>
          <a:p>
            <a:pPr algn="ctr">
              <a:spcBef>
                <a:spcPct val="50000"/>
              </a:spcBef>
            </a:pPr>
            <a:r>
              <a:rPr lang="en-GB"/>
              <a:t>(convenient way to connect to servers)</a:t>
            </a:r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33803" name="Oval 11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Text Box 12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3"/>
          <p:cNvSpPr txBox="1">
            <a:spLocks noChangeArrowheads="1"/>
          </p:cNvSpPr>
          <p:nvPr/>
        </p:nvSpPr>
        <p:spPr bwMode="auto">
          <a:xfrm>
            <a:off x="1979613" y="333375"/>
            <a:ext cx="52562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Access Gateway Non-Persistent Connections</a:t>
            </a:r>
          </a:p>
          <a:p>
            <a:pPr algn="ctr">
              <a:spcBef>
                <a:spcPct val="50000"/>
              </a:spcBef>
            </a:pPr>
            <a:r>
              <a:rPr lang="en-GB"/>
              <a:t>(convenient way to connect to users)</a:t>
            </a:r>
          </a:p>
        </p:txBody>
      </p:sp>
      <p:grpSp>
        <p:nvGrpSpPr>
          <p:cNvPr id="35854" name="Group 28"/>
          <p:cNvGrpSpPr>
            <a:grpSpLocks/>
          </p:cNvGrpSpPr>
          <p:nvPr/>
        </p:nvGrpSpPr>
        <p:grpSpPr bwMode="auto">
          <a:xfrm>
            <a:off x="900113" y="1773238"/>
            <a:ext cx="7386637" cy="4135437"/>
            <a:chOff x="567" y="1117"/>
            <a:chExt cx="4653" cy="2605"/>
          </a:xfrm>
        </p:grpSpPr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567" y="1117"/>
            <a:ext cx="4653" cy="2605"/>
          </p:xfrm>
          <a:graphic>
            <a:graphicData uri="http://schemas.openxmlformats.org/presentationml/2006/ole">
              <p:oleObj spid="_x0000_s35844" name="Visio" r:id="rId3" imgW="7398401" imgH="4146145" progId="Visio.Drawing.11">
                <p:embed/>
              </p:oleObj>
            </a:graphicData>
          </a:graphic>
        </p:graphicFrame>
        <p:sp>
          <p:nvSpPr>
            <p:cNvPr id="35860" name="AutoShape 4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33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61" name="AutoShape 5" descr="Image result for images stick man"/>
            <p:cNvSpPr>
              <a:spLocks noChangeAspect="1" noChangeArrowheads="1"/>
            </p:cNvSpPr>
            <p:nvPr/>
          </p:nvSpPr>
          <p:spPr bwMode="auto">
            <a:xfrm>
              <a:off x="2784" y="233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586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1" y="2886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1933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4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933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5851" name="Object 11"/>
            <p:cNvGraphicFramePr>
              <a:graphicFrameLocks noChangeAspect="1"/>
            </p:cNvGraphicFramePr>
            <p:nvPr/>
          </p:nvGraphicFramePr>
          <p:xfrm>
            <a:off x="2472" y="1569"/>
            <a:ext cx="1090" cy="1090"/>
          </p:xfrm>
          <a:graphic>
            <a:graphicData uri="http://schemas.openxmlformats.org/presentationml/2006/ole">
              <p:oleObj spid="_x0000_s35851" name="Visio" r:id="rId5" imgW="1731012" imgH="1730983" progId="Visio.Drawing.11">
                <p:embed/>
              </p:oleObj>
            </a:graphicData>
          </a:graphic>
        </p:graphicFrame>
        <p:graphicFrame>
          <p:nvGraphicFramePr>
            <p:cNvPr id="35852" name="Object 12"/>
            <p:cNvGraphicFramePr>
              <a:graphicFrameLocks noChangeAspect="1"/>
            </p:cNvGraphicFramePr>
            <p:nvPr/>
          </p:nvGraphicFramePr>
          <p:xfrm>
            <a:off x="2699" y="1706"/>
            <a:ext cx="644" cy="853"/>
          </p:xfrm>
          <a:graphic>
            <a:graphicData uri="http://schemas.openxmlformats.org/presentationml/2006/ole">
              <p:oleObj spid="_x0000_s35852" name="Visio" r:id="rId6" imgW="1022183" imgH="1354306" progId="Visio.Drawing.11">
                <p:embed/>
              </p:oleObj>
            </a:graphicData>
          </a:graphic>
        </p:graphicFrame>
      </p:grpSp>
      <p:sp>
        <p:nvSpPr>
          <p:cNvPr id="35855" name="Oval 13"/>
          <p:cNvSpPr>
            <a:spLocks noChangeArrowheads="1"/>
          </p:cNvSpPr>
          <p:nvPr/>
        </p:nvSpPr>
        <p:spPr bwMode="auto">
          <a:xfrm>
            <a:off x="3924300" y="2492375"/>
            <a:ext cx="1727200" cy="1727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grpSp>
        <p:nvGrpSpPr>
          <p:cNvPr id="35856" name="Group 14"/>
          <p:cNvGrpSpPr>
            <a:grpSpLocks/>
          </p:cNvGrpSpPr>
          <p:nvPr/>
        </p:nvGrpSpPr>
        <p:grpSpPr bwMode="auto">
          <a:xfrm>
            <a:off x="3851275" y="2486025"/>
            <a:ext cx="1928813" cy="1727200"/>
            <a:chOff x="2426" y="1566"/>
            <a:chExt cx="1215" cy="1088"/>
          </a:xfrm>
        </p:grpSpPr>
        <p:sp>
          <p:nvSpPr>
            <p:cNvPr id="35857" name="Oval 15"/>
            <p:cNvSpPr>
              <a:spLocks noChangeArrowheads="1"/>
            </p:cNvSpPr>
            <p:nvPr/>
          </p:nvSpPr>
          <p:spPr bwMode="auto">
            <a:xfrm>
              <a:off x="2472" y="1566"/>
              <a:ext cx="1088" cy="1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5858" name="Picture 1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3" y="1616"/>
              <a:ext cx="78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9" name="Text Box 17"/>
            <p:cNvSpPr txBox="1">
              <a:spLocks noChangeArrowheads="1"/>
            </p:cNvSpPr>
            <p:nvPr/>
          </p:nvSpPr>
          <p:spPr bwMode="auto">
            <a:xfrm>
              <a:off x="2426" y="2337"/>
              <a:ext cx="12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>
                  <a:solidFill>
                    <a:schemeClr val="bg1"/>
                  </a:solidFill>
                </a:rPr>
                <a:t>Access Gateway</a:t>
              </a:r>
            </a:p>
          </p:txBody>
        </p:sp>
      </p:grpSp>
      <p:grpSp>
        <p:nvGrpSpPr>
          <p:cNvPr id="35866" name="Group 26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35867" name="Oval 27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979613" y="333375"/>
            <a:ext cx="52562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Access Gateway Installed on Support Network</a:t>
            </a:r>
          </a:p>
          <a:p>
            <a:pPr algn="ctr">
              <a:spcBef>
                <a:spcPct val="50000"/>
              </a:spcBef>
            </a:pPr>
            <a:r>
              <a:rPr lang="en-GB"/>
              <a:t>Using Persistent and Non-Persistent Connections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900113" y="1773238"/>
          <a:ext cx="7386637" cy="4135437"/>
        </p:xfrm>
        <a:graphic>
          <a:graphicData uri="http://schemas.openxmlformats.org/presentationml/2006/ole">
            <p:oleObj spid="_x0000_s44036" name="Visio" r:id="rId3" imgW="7398401" imgH="4146145" progId="Visio.Drawing.11">
              <p:embed/>
            </p:oleObj>
          </a:graphicData>
        </a:graphic>
      </p:graphicFrame>
      <p:sp>
        <p:nvSpPr>
          <p:cNvPr id="44037" name="AutoShape 4" descr="Image result for images stick man"/>
          <p:cNvSpPr>
            <a:spLocks noChangeAspect="1" noChangeArrowheads="1"/>
          </p:cNvSpPr>
          <p:nvPr/>
        </p:nvSpPr>
        <p:spPr bwMode="auto">
          <a:xfrm>
            <a:off x="4419600" y="370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38" name="AutoShape 5" descr="Image result for images stick man"/>
          <p:cNvSpPr>
            <a:spLocks noChangeAspect="1" noChangeArrowheads="1"/>
          </p:cNvSpPr>
          <p:nvPr/>
        </p:nvSpPr>
        <p:spPr bwMode="auto">
          <a:xfrm>
            <a:off x="4419600" y="370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84538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5084763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068638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5" name="Group 28"/>
          <p:cNvGrpSpPr>
            <a:grpSpLocks/>
          </p:cNvGrpSpPr>
          <p:nvPr/>
        </p:nvGrpSpPr>
        <p:grpSpPr bwMode="auto">
          <a:xfrm>
            <a:off x="2339975" y="3644900"/>
            <a:ext cx="1441450" cy="1290638"/>
            <a:chOff x="2426" y="1566"/>
            <a:chExt cx="1215" cy="1088"/>
          </a:xfrm>
        </p:grpSpPr>
        <p:sp>
          <p:nvSpPr>
            <p:cNvPr id="44046" name="Oval 29"/>
            <p:cNvSpPr>
              <a:spLocks noChangeArrowheads="1"/>
            </p:cNvSpPr>
            <p:nvPr/>
          </p:nvSpPr>
          <p:spPr bwMode="auto">
            <a:xfrm>
              <a:off x="2472" y="1566"/>
              <a:ext cx="1088" cy="1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4047" name="Picture 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3" y="1616"/>
              <a:ext cx="78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8" name="Text Box 31"/>
            <p:cNvSpPr txBox="1">
              <a:spLocks noChangeArrowheads="1"/>
            </p:cNvSpPr>
            <p:nvPr/>
          </p:nvSpPr>
          <p:spPr bwMode="auto">
            <a:xfrm>
              <a:off x="2426" y="2337"/>
              <a:ext cx="121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800">
                  <a:solidFill>
                    <a:schemeClr val="bg1"/>
                  </a:solidFill>
                </a:rPr>
                <a:t>Access Gateway</a:t>
              </a:r>
            </a:p>
          </p:txBody>
        </p:sp>
      </p:grpSp>
      <p:grpSp>
        <p:nvGrpSpPr>
          <p:cNvPr id="44049" name="Group 17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44050" name="Oval 18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1331913" y="4149725"/>
            <a:ext cx="1009650" cy="260350"/>
          </a:xfrm>
          <a:prstGeom prst="rect">
            <a:avLst/>
          </a:prstGeom>
          <a:solidFill>
            <a:srgbClr val="F8FAF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>
                <a:solidFill>
                  <a:schemeClr val="accent1"/>
                </a:solidFill>
              </a:rPr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71550" y="1844675"/>
          <a:ext cx="7386638" cy="4135438"/>
        </p:xfrm>
        <a:graphic>
          <a:graphicData uri="http://schemas.openxmlformats.org/presentationml/2006/ole">
            <p:oleObj spid="_x0000_s46082" name="Visio" r:id="rId3" imgW="7398401" imgH="4146145" progId="Visio.Drawing.11">
              <p:embed/>
            </p:oleObj>
          </a:graphicData>
        </a:graphic>
      </p:graphicFrame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3924300" y="2852738"/>
            <a:ext cx="1584325" cy="1368425"/>
            <a:chOff x="2426" y="1566"/>
            <a:chExt cx="1215" cy="1088"/>
          </a:xfrm>
        </p:grpSpPr>
        <p:sp>
          <p:nvSpPr>
            <p:cNvPr id="46084" name="Oval 5"/>
            <p:cNvSpPr>
              <a:spLocks noChangeArrowheads="1"/>
            </p:cNvSpPr>
            <p:nvPr/>
          </p:nvSpPr>
          <p:spPr bwMode="auto">
            <a:xfrm>
              <a:off x="2472" y="1566"/>
              <a:ext cx="1088" cy="108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608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3" y="1616"/>
              <a:ext cx="78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2426" y="2337"/>
              <a:ext cx="121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900">
                  <a:solidFill>
                    <a:schemeClr val="bg1"/>
                  </a:solidFill>
                </a:rPr>
                <a:t>Access Gateway</a:t>
              </a:r>
            </a:p>
          </p:txBody>
        </p:sp>
      </p:grp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1979613" y="333375"/>
            <a:ext cx="52562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Access Gateway Installed on Customer Networks</a:t>
            </a:r>
          </a:p>
          <a:p>
            <a:pPr algn="ctr">
              <a:spcBef>
                <a:spcPct val="50000"/>
              </a:spcBef>
            </a:pPr>
            <a:r>
              <a:rPr lang="en-GB"/>
              <a:t>Using Persistent Connections</a:t>
            </a:r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619250" y="3573463"/>
            <a:ext cx="1009650" cy="260350"/>
          </a:xfrm>
          <a:prstGeom prst="rect">
            <a:avLst/>
          </a:prstGeom>
          <a:solidFill>
            <a:srgbClr val="F8FAF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>
                <a:solidFill>
                  <a:schemeClr val="accent1"/>
                </a:solidFill>
              </a:rPr>
              <a:t>Support</a:t>
            </a:r>
          </a:p>
        </p:txBody>
      </p:sp>
      <p:pic>
        <p:nvPicPr>
          <p:cNvPr id="4609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068638"/>
            <a:ext cx="6080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797425"/>
            <a:ext cx="6080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Comparison: </a:t>
            </a:r>
            <a:br>
              <a:rPr lang="en-GB" sz="3600" smtClean="0"/>
            </a:br>
            <a:r>
              <a:rPr lang="en-GB" sz="3600" smtClean="0"/>
              <a:t>Access Gateway &amp; TeamViewer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endParaRPr lang="en-GB" smtClean="0"/>
          </a:p>
          <a:p>
            <a:r>
              <a:rPr lang="en-GB" smtClean="0"/>
              <a:t>    Prices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    Concerns over TeamViewer running </a:t>
            </a:r>
            <a:br>
              <a:rPr lang="en-GB" smtClean="0"/>
            </a:br>
            <a:r>
              <a:rPr lang="en-GB" smtClean="0"/>
              <a:t>    everything via their own servers. </a:t>
            </a:r>
            <a:br>
              <a:rPr lang="en-GB" smtClean="0"/>
            </a:br>
            <a:r>
              <a:rPr lang="en-GB" smtClean="0"/>
              <a:t>    </a:t>
            </a:r>
            <a:br>
              <a:rPr lang="en-GB" smtClean="0"/>
            </a:br>
            <a:r>
              <a:rPr lang="en-GB" smtClean="0"/>
              <a:t>    With Access Gateway everything is </a:t>
            </a:r>
            <a:br>
              <a:rPr lang="en-GB" smtClean="0"/>
            </a:br>
            <a:r>
              <a:rPr lang="en-GB" smtClean="0"/>
              <a:t>    installed on customer systems.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36869" name="Oval 5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600" smtClean="0"/>
              <a:t>Comparison: </a:t>
            </a:r>
            <a:br>
              <a:rPr lang="en-GB" sz="3600" smtClean="0"/>
            </a:br>
            <a:r>
              <a:rPr lang="en-GB" sz="3600" smtClean="0"/>
              <a:t>Access Gateway &amp; DameWare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GB" smtClean="0"/>
          </a:p>
          <a:p>
            <a:pPr>
              <a:buFont typeface="Arial" charset="0"/>
              <a:buNone/>
            </a:pPr>
            <a:r>
              <a:rPr lang="en-GB" smtClean="0"/>
              <a:t>    Sysgem Access Gateway has Persistent and </a:t>
            </a:r>
          </a:p>
          <a:p>
            <a:pPr>
              <a:buFont typeface="Arial" charset="0"/>
              <a:buNone/>
            </a:pPr>
            <a:r>
              <a:rPr lang="en-GB" smtClean="0"/>
              <a:t>    Non-persistent Connections 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DameWare Remote Support with Central Server and Internet Proxy only has </a:t>
            </a:r>
            <a:br>
              <a:rPr lang="en-GB" smtClean="0"/>
            </a:br>
            <a:r>
              <a:rPr lang="en-GB" smtClean="0"/>
              <a:t>Non-Persistent connections</a:t>
            </a:r>
          </a:p>
          <a:p>
            <a:endParaRPr lang="en-GB" smtClean="0"/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8318500" y="6165850"/>
            <a:ext cx="501650" cy="431800"/>
            <a:chOff x="5193" y="3884"/>
            <a:chExt cx="316" cy="272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5193" y="3884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5237" y="390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</TotalTime>
  <Words>427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Office Theme</vt:lpstr>
      <vt:lpstr>Visio</vt:lpstr>
      <vt:lpstr>Microsoft Visio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Comparison:  Access Gateway &amp; TeamViewer</vt:lpstr>
      <vt:lpstr>Comparison:  Access Gateway &amp; DameWare</vt:lpstr>
      <vt:lpstr>Some Price Examples</vt:lpstr>
      <vt:lpstr>Some Price Examples</vt:lpstr>
      <vt:lpstr>Some Price Examples</vt:lpstr>
      <vt:lpstr>Price Comparison: SysMan and DameWare</vt:lpstr>
      <vt:lpstr>Access Gateway Prospects  (for Distributors)</vt:lpstr>
      <vt:lpstr>Attraction for Salcom</vt:lpstr>
      <vt:lpstr>Commission Schedule for Salcom </vt:lpstr>
      <vt:lpstr>Planned Dates for Salcom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Sysgem Access Gateway - distributor presentation</dc:title>
  <dc:creator>Jules Marilus</dc:creator>
  <cp:lastModifiedBy>Mike</cp:lastModifiedBy>
  <cp:revision>28</cp:revision>
  <dcterms:created xsi:type="dcterms:W3CDTF">2015-06-03T19:56:30Z</dcterms:created>
  <dcterms:modified xsi:type="dcterms:W3CDTF">2015-06-12T12:31:43Z</dcterms:modified>
</cp:coreProperties>
</file>