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59" r:id="rId4"/>
    <p:sldId id="258" r:id="rId5"/>
    <p:sldId id="260" r:id="rId6"/>
    <p:sldId id="263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2355C-D7D4-447B-B96E-ED0B0F34B40B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96007-E76C-4AD9-9F87-AF16646CC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4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B0E4-7A3A-40B9-BA27-21DCC7B39B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7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4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2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5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05BF-C701-45D9-84CC-19441B97418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780A-725F-402E-AEE0-D7B37E89D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6" y="228600"/>
            <a:ext cx="8229600" cy="1143000"/>
          </a:xfrm>
        </p:spPr>
        <p:txBody>
          <a:bodyPr/>
          <a:lstStyle/>
          <a:p>
            <a:r>
              <a:rPr lang="en-GB" dirty="0" smtClean="0"/>
              <a:t>Agenda:  10-Oct-2018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Opening Devotions</a:t>
            </a:r>
            <a:r>
              <a:rPr lang="en-GB" dirty="0"/>
              <a:t> </a:t>
            </a:r>
          </a:p>
          <a:p>
            <a:pPr lvl="0"/>
            <a:r>
              <a:rPr lang="en-GB" dirty="0"/>
              <a:t>Confirmation of Members of Meeting and Apologies for </a:t>
            </a:r>
            <a:r>
              <a:rPr lang="en-GB" dirty="0" smtClean="0"/>
              <a:t>Absence</a:t>
            </a:r>
            <a:endParaRPr lang="en-GB" dirty="0"/>
          </a:p>
          <a:p>
            <a:pPr lvl="0"/>
            <a:r>
              <a:rPr lang="en-GB" dirty="0"/>
              <a:t>Minutes of meeting held on 6</a:t>
            </a:r>
            <a:r>
              <a:rPr lang="en-GB" baseline="30000" dirty="0"/>
              <a:t>th</a:t>
            </a:r>
            <a:r>
              <a:rPr lang="en-GB" dirty="0"/>
              <a:t> June </a:t>
            </a:r>
            <a:r>
              <a:rPr lang="en-GB" dirty="0" smtClean="0"/>
              <a:t>2018</a:t>
            </a:r>
            <a:endParaRPr lang="en-GB" dirty="0"/>
          </a:p>
          <a:p>
            <a:pPr lvl="0"/>
            <a:r>
              <a:rPr lang="en-GB" dirty="0"/>
              <a:t>Matters </a:t>
            </a:r>
            <a:r>
              <a:rPr lang="en-GB" dirty="0" smtClean="0"/>
              <a:t>Arising</a:t>
            </a:r>
            <a:endParaRPr lang="en-GB" dirty="0"/>
          </a:p>
          <a:p>
            <a:pPr lvl="0"/>
            <a:r>
              <a:rPr lang="en-GB" dirty="0"/>
              <a:t>Notification of Any Other </a:t>
            </a:r>
            <a:r>
              <a:rPr lang="en-GB" dirty="0" smtClean="0"/>
              <a:t>Business</a:t>
            </a:r>
            <a:endParaRPr lang="en-GB" dirty="0"/>
          </a:p>
          <a:p>
            <a:pPr lvl="0"/>
            <a:r>
              <a:rPr lang="en-GB" dirty="0"/>
              <a:t>Stewards’ </a:t>
            </a:r>
            <a:r>
              <a:rPr lang="en-GB" dirty="0" smtClean="0"/>
              <a:t>Report</a:t>
            </a:r>
            <a:endParaRPr lang="en-GB" dirty="0"/>
          </a:p>
          <a:p>
            <a:pPr lvl="0"/>
            <a:r>
              <a:rPr lang="en-GB" dirty="0"/>
              <a:t>Appointment of Cradle Roll </a:t>
            </a:r>
            <a:r>
              <a:rPr lang="en-GB" dirty="0" smtClean="0"/>
              <a:t>Secretary</a:t>
            </a:r>
            <a:endParaRPr lang="en-GB" dirty="0"/>
          </a:p>
          <a:p>
            <a:pPr lvl="0"/>
            <a:r>
              <a:rPr lang="en-GB" dirty="0"/>
              <a:t>Property matters</a:t>
            </a:r>
          </a:p>
          <a:p>
            <a:pPr lvl="1"/>
            <a:r>
              <a:rPr lang="en-GB" dirty="0"/>
              <a:t>Schedules</a:t>
            </a:r>
          </a:p>
          <a:p>
            <a:pPr lvl="1"/>
            <a:r>
              <a:rPr lang="en-GB" dirty="0"/>
              <a:t>Recent and ongoing </a:t>
            </a:r>
            <a:r>
              <a:rPr lang="en-GB" dirty="0" smtClean="0"/>
              <a:t>work</a:t>
            </a:r>
            <a:endParaRPr lang="en-GB" dirty="0"/>
          </a:p>
          <a:p>
            <a:pPr lvl="0"/>
            <a:r>
              <a:rPr lang="en-GB" dirty="0"/>
              <a:t>Financial matters</a:t>
            </a:r>
          </a:p>
          <a:p>
            <a:pPr lvl="1"/>
            <a:r>
              <a:rPr lang="en-GB" dirty="0"/>
              <a:t>Accounts and budget</a:t>
            </a:r>
          </a:p>
          <a:p>
            <a:pPr lvl="1"/>
            <a:r>
              <a:rPr lang="en-GB" dirty="0"/>
              <a:t>Fundraising for </a:t>
            </a:r>
            <a:r>
              <a:rPr lang="en-GB" dirty="0" smtClean="0"/>
              <a:t>projects</a:t>
            </a:r>
            <a:endParaRPr lang="en-GB" dirty="0"/>
          </a:p>
        </p:txBody>
      </p:sp>
      <p:pic>
        <p:nvPicPr>
          <p:cNvPr id="4" name="Picture 2" descr="C:\Users\Mike\Documents\#Office\Personal\A_Mike\Church\VideoPsalm\Resources\New Logo\TMC Logo  -text - transparent 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352800" cy="15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GB" dirty="0" smtClean="0"/>
              <a:t>Fundraising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GB" dirty="0" smtClean="0"/>
              <a:t>10-Oct-2018</a:t>
            </a:r>
            <a:endParaRPr lang="en-GB" dirty="0"/>
          </a:p>
        </p:txBody>
      </p:sp>
      <p:pic>
        <p:nvPicPr>
          <p:cNvPr id="5" name="Picture 2" descr="C:\Users\Mike\Documents\#Office\Personal\A_Mike\Church\VideoPsalm\Resources\New Logo\TMC Logo  -text - transparent 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352800" cy="15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front, side &amp; rear doors</a:t>
            </a:r>
          </a:p>
          <a:p>
            <a:r>
              <a:rPr lang="en-GB" dirty="0" smtClean="0"/>
              <a:t>Complete refurbishment of toilets at the rear of church</a:t>
            </a:r>
          </a:p>
          <a:p>
            <a:r>
              <a:rPr lang="en-GB" dirty="0" smtClean="0"/>
              <a:t>New floor covering – corridor to the back hall</a:t>
            </a:r>
          </a:p>
          <a:p>
            <a:r>
              <a:rPr lang="en-GB" dirty="0" smtClean="0"/>
              <a:t>Roof insulation – at the rear of church</a:t>
            </a:r>
          </a:p>
          <a:p>
            <a:r>
              <a:rPr lang="en-GB" dirty="0" smtClean="0"/>
              <a:t>Linked smoke / heat / CO alarms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2766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Needs an ‘Eye-Watering’  £23,904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52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74637"/>
            <a:ext cx="2162175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7221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76200"/>
            <a:ext cx="46635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Refurbishment Fund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1793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649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819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23505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648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10%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18933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7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0743" y="1447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743" y="990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0743" y="5105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0%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6017" y="685800"/>
            <a:ext cx="46635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ith donations so far)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5124" y="1273629"/>
            <a:ext cx="232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10-October-2018</a:t>
            </a:r>
            <a:endParaRPr lang="en-GB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784214" y="5105400"/>
            <a:ext cx="5123852" cy="400110"/>
            <a:chOff x="3784214" y="5105400"/>
            <a:chExt cx="5123852" cy="400110"/>
          </a:xfrm>
        </p:grpSpPr>
        <p:sp>
          <p:nvSpPr>
            <p:cNvPr id="41" name="Rectangle 40"/>
            <p:cNvSpPr/>
            <p:nvPr/>
          </p:nvSpPr>
          <p:spPr>
            <a:xfrm>
              <a:off x="5374214" y="5105400"/>
              <a:ext cx="353385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600000" rev="0"/>
                </a:camera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£200      Start Fund            (0.8</a:t>
              </a:r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%)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2" name="Striped Right Arrow 41"/>
            <p:cNvSpPr/>
            <p:nvPr/>
          </p:nvSpPr>
          <p:spPr>
            <a:xfrm rot="10800000">
              <a:off x="3784214" y="5105400"/>
              <a:ext cx="1447800" cy="391179"/>
            </a:xfrm>
            <a:prstGeom prst="stripedRightArrow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8573" y="4303356"/>
            <a:ext cx="8366827" cy="1411644"/>
            <a:chOff x="548573" y="4303356"/>
            <a:chExt cx="8366827" cy="1411644"/>
          </a:xfrm>
        </p:grpSpPr>
        <p:grpSp>
          <p:nvGrpSpPr>
            <p:cNvPr id="3" name="Group 2"/>
            <p:cNvGrpSpPr/>
            <p:nvPr/>
          </p:nvGrpSpPr>
          <p:grpSpPr>
            <a:xfrm>
              <a:off x="1969294" y="4648200"/>
              <a:ext cx="6946106" cy="609600"/>
              <a:chOff x="1969294" y="4648200"/>
              <a:chExt cx="6946106" cy="60960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791548" y="4648200"/>
                <a:ext cx="5123852" cy="400110"/>
                <a:chOff x="3784214" y="5105400"/>
                <a:chExt cx="5123852" cy="40011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374214" y="5105400"/>
                  <a:ext cx="3533852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600000" rev="0"/>
                    </a:camera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2000" b="1" dirty="0" smtClean="0">
                      <a:ln w="11430"/>
                      <a:solidFill>
                        <a:srgbClr val="00B050"/>
                      </a:solidFill>
                    </a:rPr>
                    <a:t>£2,370   TGE Grant            (10</a:t>
                  </a:r>
                  <a:r>
                    <a:rPr lang="en-US" sz="2000" b="1" cap="none" spc="0" dirty="0" smtClean="0">
                      <a:ln w="11430"/>
                      <a:solidFill>
                        <a:srgbClr val="00B050"/>
                      </a:solidFill>
                    </a:rPr>
                    <a:t>%)</a:t>
                  </a:r>
                  <a:endParaRPr lang="en-US" sz="2000" b="1" cap="none" spc="0" dirty="0">
                    <a:ln w="11430"/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59" name="Striped Right Arrow 58"/>
                <p:cNvSpPr/>
                <p:nvPr/>
              </p:nvSpPr>
              <p:spPr>
                <a:xfrm rot="10800000">
                  <a:off x="3784214" y="5105400"/>
                  <a:ext cx="1447800" cy="391179"/>
                </a:xfrm>
                <a:prstGeom prst="stripedRightArrow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1969294" y="4832866"/>
                <a:ext cx="566737" cy="42493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8573" y="4303356"/>
              <a:ext cx="1191352" cy="1411644"/>
              <a:chOff x="548573" y="4303356"/>
              <a:chExt cx="1191352" cy="141164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09600" y="4303356"/>
                <a:ext cx="1066800" cy="14116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8573" y="4303356"/>
                <a:ext cx="119135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600000" rev="0"/>
                  </a:camera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£2,570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692150" y="4817130"/>
                <a:ext cx="91440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1143000" y="4848255"/>
                <a:ext cx="0" cy="790545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548573" y="3922356"/>
            <a:ext cx="8366827" cy="1945044"/>
            <a:chOff x="548573" y="3922356"/>
            <a:chExt cx="8366827" cy="1945044"/>
          </a:xfrm>
        </p:grpSpPr>
        <p:grpSp>
          <p:nvGrpSpPr>
            <p:cNvPr id="25" name="Group 24"/>
            <p:cNvGrpSpPr/>
            <p:nvPr/>
          </p:nvGrpSpPr>
          <p:grpSpPr>
            <a:xfrm>
              <a:off x="1969294" y="4248090"/>
              <a:ext cx="6946106" cy="565488"/>
              <a:chOff x="1969294" y="4248090"/>
              <a:chExt cx="6946106" cy="56548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791548" y="4248090"/>
                <a:ext cx="5123852" cy="400110"/>
                <a:chOff x="3784214" y="5105400"/>
                <a:chExt cx="5123852" cy="400110"/>
              </a:xfrm>
              <a:effectLst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374214" y="5105400"/>
                  <a:ext cx="3533852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600000" rev="0"/>
                    </a:camera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2000" b="1" dirty="0" smtClean="0">
                      <a:ln w="11430"/>
                      <a:solidFill>
                        <a:srgbClr val="00B0F0"/>
                      </a:solidFill>
                    </a:rPr>
                    <a:t>£2,040  Members              (8.6</a:t>
                  </a:r>
                  <a:r>
                    <a:rPr lang="en-US" sz="2000" b="1" cap="none" spc="0" dirty="0" smtClean="0">
                      <a:ln w="11430"/>
                      <a:solidFill>
                        <a:srgbClr val="00B0F0"/>
                      </a:solidFill>
                    </a:rPr>
                    <a:t>%)</a:t>
                  </a:r>
                  <a:endParaRPr lang="en-US" sz="2000" b="1" cap="none" spc="0" dirty="0">
                    <a:ln w="11430"/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3" name="Striped Right Arrow 52"/>
                <p:cNvSpPr/>
                <p:nvPr/>
              </p:nvSpPr>
              <p:spPr>
                <a:xfrm rot="10800000">
                  <a:off x="3784214" y="5114331"/>
                  <a:ext cx="1447800" cy="391179"/>
                </a:xfrm>
                <a:prstGeom prst="stripedRightArrow">
                  <a:avLst/>
                </a:prstGeom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1969294" y="4460081"/>
                <a:ext cx="566737" cy="35349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8573" y="3922356"/>
              <a:ext cx="1191352" cy="1945044"/>
              <a:chOff x="548573" y="4303356"/>
              <a:chExt cx="1191352" cy="194504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09600" y="4303356"/>
                <a:ext cx="1066800" cy="1945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48573" y="4303356"/>
                <a:ext cx="119135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600000" rev="0"/>
                  </a:camera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£4,610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92150" y="4817130"/>
                <a:ext cx="91440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49" idx="2"/>
              </p:cNvCxnSpPr>
              <p:nvPr/>
            </p:nvCxnSpPr>
            <p:spPr>
              <a:xfrm flipV="1">
                <a:off x="1143000" y="4848256"/>
                <a:ext cx="0" cy="140014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8" name="Rectangle 2047"/>
          <p:cNvSpPr/>
          <p:nvPr/>
        </p:nvSpPr>
        <p:spPr>
          <a:xfrm>
            <a:off x="4422183" y="1281748"/>
            <a:ext cx="259074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657600" y="685800"/>
            <a:ext cx="4891596" cy="830997"/>
            <a:chOff x="3657600" y="685800"/>
            <a:chExt cx="4891596" cy="830997"/>
          </a:xfrm>
        </p:grpSpPr>
        <p:sp>
          <p:nvSpPr>
            <p:cNvPr id="87" name="TextBox 86"/>
            <p:cNvSpPr txBox="1"/>
            <p:nvPr/>
          </p:nvSpPr>
          <p:spPr>
            <a:xfrm>
              <a:off x="3657600" y="685800"/>
              <a:ext cx="48915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                Future? </a:t>
              </a:r>
            </a:p>
            <a:p>
              <a:r>
                <a:rPr lang="en-GB" sz="2400" dirty="0" smtClean="0"/>
                <a:t>                Englefield / Thatcham Town?</a:t>
              </a:r>
              <a:endParaRPr lang="en-GB" sz="2400" dirty="0"/>
            </a:p>
          </p:txBody>
        </p:sp>
        <p:sp>
          <p:nvSpPr>
            <p:cNvPr id="4" name="Striped Right Arrow 3"/>
            <p:cNvSpPr/>
            <p:nvPr/>
          </p:nvSpPr>
          <p:spPr>
            <a:xfrm rot="10800000">
              <a:off x="3773327" y="1088517"/>
              <a:ext cx="838200" cy="415944"/>
            </a:xfrm>
            <a:prstGeom prst="stripedRight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8575" y="3505200"/>
            <a:ext cx="8519225" cy="2402244"/>
            <a:chOff x="548575" y="3505200"/>
            <a:chExt cx="8519225" cy="2402244"/>
          </a:xfrm>
        </p:grpSpPr>
        <p:grpSp>
          <p:nvGrpSpPr>
            <p:cNvPr id="27" name="Group 26"/>
            <p:cNvGrpSpPr/>
            <p:nvPr/>
          </p:nvGrpSpPr>
          <p:grpSpPr>
            <a:xfrm>
              <a:off x="1969293" y="3790890"/>
              <a:ext cx="7098507" cy="650142"/>
              <a:chOff x="1969293" y="3790890"/>
              <a:chExt cx="7098507" cy="65014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810000" y="3790890"/>
                <a:ext cx="5257800" cy="400110"/>
                <a:chOff x="3784214" y="5086290"/>
                <a:chExt cx="5257800" cy="400110"/>
              </a:xfrm>
              <a:effectLst/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374214" y="5086290"/>
                  <a:ext cx="3667800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600000" rev="0"/>
                    </a:camera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2000" b="1" dirty="0" smtClean="0">
                      <a:ln w="11430"/>
                    </a:rPr>
                    <a:t>£2,490  Matched + G.A.   (10.5</a:t>
                  </a:r>
                  <a:r>
                    <a:rPr lang="en-US" sz="2000" b="1" cap="none" spc="0" dirty="0" smtClean="0">
                      <a:ln w="11430"/>
                    </a:rPr>
                    <a:t>%)</a:t>
                  </a:r>
                  <a:endParaRPr lang="en-US" sz="2000" b="1" cap="none" spc="0" dirty="0">
                    <a:ln w="11430"/>
                  </a:endParaRPr>
                </a:p>
              </p:txBody>
            </p:sp>
            <p:sp>
              <p:nvSpPr>
                <p:cNvPr id="56" name="Striped Right Arrow 55"/>
                <p:cNvSpPr/>
                <p:nvPr/>
              </p:nvSpPr>
              <p:spPr>
                <a:xfrm rot="10800000">
                  <a:off x="3784214" y="5095220"/>
                  <a:ext cx="1447800" cy="391179"/>
                </a:xfrm>
                <a:prstGeom prst="stripedRightArrow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1969293" y="4010056"/>
                <a:ext cx="566737" cy="43097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48575" y="3505200"/>
              <a:ext cx="1191352" cy="2402244"/>
              <a:chOff x="548575" y="4303356"/>
              <a:chExt cx="1191352" cy="2402244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09600" y="4303356"/>
                <a:ext cx="1066800" cy="2402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48575" y="4303356"/>
                <a:ext cx="119135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600000" rev="0"/>
                  </a:camera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£7,100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692150" y="4817130"/>
                <a:ext cx="91440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1143000" y="4848256"/>
                <a:ext cx="0" cy="185734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550955" y="3074193"/>
            <a:ext cx="8382897" cy="2971800"/>
            <a:chOff x="550955" y="3074193"/>
            <a:chExt cx="8382897" cy="2971800"/>
          </a:xfrm>
        </p:grpSpPr>
        <p:grpSp>
          <p:nvGrpSpPr>
            <p:cNvPr id="29" name="Group 28"/>
            <p:cNvGrpSpPr/>
            <p:nvPr/>
          </p:nvGrpSpPr>
          <p:grpSpPr>
            <a:xfrm>
              <a:off x="1969294" y="3352800"/>
              <a:ext cx="6964558" cy="639023"/>
              <a:chOff x="1969294" y="3352800"/>
              <a:chExt cx="6964558" cy="639023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10000" y="3352800"/>
                <a:ext cx="5123852" cy="400110"/>
                <a:chOff x="3784214" y="5048310"/>
                <a:chExt cx="5123852" cy="400110"/>
              </a:xfrm>
              <a:effectLst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374214" y="5048310"/>
                  <a:ext cx="3533852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600000" rev="0"/>
                    </a:camera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2000" b="1" dirty="0" smtClean="0">
                      <a:ln w="11430"/>
                      <a:solidFill>
                        <a:schemeClr val="accent6">
                          <a:lumMod val="75000"/>
                        </a:schemeClr>
                      </a:solidFill>
                    </a:rPr>
                    <a:t>£2,000  Berks Churches   (8.4</a:t>
                  </a:r>
                  <a:r>
                    <a:rPr lang="en-US" sz="2000" b="1" cap="none" spc="0" dirty="0" smtClean="0">
                      <a:ln w="11430"/>
                      <a:solidFill>
                        <a:schemeClr val="accent6">
                          <a:lumMod val="75000"/>
                        </a:schemeClr>
                      </a:solidFill>
                    </a:rPr>
                    <a:t>%)</a:t>
                  </a:r>
                  <a:endParaRPr lang="en-US" sz="2000" b="1" cap="none" spc="0" dirty="0">
                    <a:ln w="11430"/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2" name="Striped Right Arrow 61"/>
                <p:cNvSpPr/>
                <p:nvPr/>
              </p:nvSpPr>
              <p:spPr>
                <a:xfrm rot="10800000">
                  <a:off x="3784214" y="5048310"/>
                  <a:ext cx="1447800" cy="391179"/>
                </a:xfrm>
                <a:prstGeom prst="stripedRightArrow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1969294" y="3609945"/>
                <a:ext cx="566737" cy="38187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50955" y="3074193"/>
              <a:ext cx="1191352" cy="2971800"/>
              <a:chOff x="548574" y="3733800"/>
              <a:chExt cx="1191352" cy="29718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09600" y="3733800"/>
                <a:ext cx="1066800" cy="2971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48574" y="3733800"/>
                <a:ext cx="119135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600000" rev="0"/>
                  </a:camera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£9,100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692150" y="4247574"/>
                <a:ext cx="91440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1143000" y="4278700"/>
                <a:ext cx="0" cy="235070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57203" y="1676400"/>
            <a:ext cx="8476649" cy="4419600"/>
            <a:chOff x="457203" y="1676400"/>
            <a:chExt cx="8476649" cy="4419600"/>
          </a:xfrm>
        </p:grpSpPr>
        <p:grpSp>
          <p:nvGrpSpPr>
            <p:cNvPr id="30" name="Group 29"/>
            <p:cNvGrpSpPr/>
            <p:nvPr/>
          </p:nvGrpSpPr>
          <p:grpSpPr>
            <a:xfrm>
              <a:off x="1969292" y="1981200"/>
              <a:ext cx="6964560" cy="1606767"/>
              <a:chOff x="1969292" y="1981200"/>
              <a:chExt cx="6964560" cy="1606767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810000" y="1981200"/>
                <a:ext cx="5123852" cy="400110"/>
                <a:chOff x="3784214" y="5105400"/>
                <a:chExt cx="5123852" cy="400110"/>
              </a:xfrm>
              <a:effectLst/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5374214" y="5105400"/>
                  <a:ext cx="3533852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600000" rev="0"/>
                    </a:camera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2000" b="1" dirty="0" smtClean="0">
                      <a:ln w="11430"/>
                      <a:solidFill>
                        <a:schemeClr val="accent2">
                          <a:lumMod val="75000"/>
                        </a:schemeClr>
                      </a:solidFill>
                    </a:rPr>
                    <a:t>£7,580  Circuit               (31.87%)</a:t>
                  </a:r>
                  <a:endParaRPr lang="en-US" sz="2000" b="1" cap="none" spc="0" dirty="0">
                    <a:ln w="11430"/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5" name="Striped Right Arrow 64"/>
                <p:cNvSpPr/>
                <p:nvPr/>
              </p:nvSpPr>
              <p:spPr>
                <a:xfrm rot="10800000">
                  <a:off x="3784214" y="5105400"/>
                  <a:ext cx="1447800" cy="391179"/>
                </a:xfrm>
                <a:prstGeom prst="stripedRightArrow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" name="Rectangle 80"/>
              <p:cNvSpPr/>
              <p:nvPr/>
            </p:nvSpPr>
            <p:spPr>
              <a:xfrm>
                <a:off x="1969292" y="2144486"/>
                <a:ext cx="566737" cy="14434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57203" y="1676400"/>
              <a:ext cx="1374095" cy="4419600"/>
              <a:chOff x="457203" y="2286000"/>
              <a:chExt cx="1374095" cy="4419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09600" y="2286000"/>
                <a:ext cx="1066800" cy="441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57203" y="2286000"/>
                <a:ext cx="137409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600000" rev="0"/>
                  </a:camera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£16,680</a:t>
                </a:r>
                <a:endParaRPr lang="en-US" sz="2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692150" y="2799774"/>
                <a:ext cx="91440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1143000" y="2830900"/>
                <a:ext cx="0" cy="364610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79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</a:t>
            </a:r>
            <a:r>
              <a:rPr lang="en-GB" i="1" u="sng" dirty="0" smtClean="0"/>
              <a:t>Auction of Promises’ to hit our target?</a:t>
            </a:r>
            <a:endParaRPr lang="en-GB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Holiday in the French Alps?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Ride in a Lotus Turbo Esprit?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Bee-keeping experience day?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1524000"/>
            <a:ext cx="1935163" cy="143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81" y="3200400"/>
            <a:ext cx="2392363" cy="14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82" y="4892359"/>
            <a:ext cx="1335318" cy="166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Worship including Saturday Shift, Café Church and Christmas Plans</a:t>
            </a:r>
          </a:p>
          <a:p>
            <a:pPr lvl="0"/>
            <a:r>
              <a:rPr lang="en-GB" dirty="0" smtClean="0"/>
              <a:t>Children and Young People</a:t>
            </a:r>
          </a:p>
          <a:p>
            <a:pPr lvl="1"/>
            <a:r>
              <a:rPr lang="en-GB" dirty="0" smtClean="0"/>
              <a:t>Pied Piper</a:t>
            </a:r>
          </a:p>
          <a:p>
            <a:pPr lvl="1"/>
            <a:r>
              <a:rPr lang="en-GB" dirty="0" smtClean="0"/>
              <a:t>The Well</a:t>
            </a:r>
          </a:p>
          <a:p>
            <a:pPr lvl="1"/>
            <a:r>
              <a:rPr lang="en-GB" dirty="0" smtClean="0"/>
              <a:t>Sunday School</a:t>
            </a:r>
          </a:p>
          <a:p>
            <a:pPr lvl="0"/>
            <a:r>
              <a:rPr lang="en-GB" dirty="0" smtClean="0"/>
              <a:t>Safeguarding</a:t>
            </a:r>
          </a:p>
          <a:p>
            <a:pPr lvl="0"/>
            <a:r>
              <a:rPr lang="en-GB" dirty="0" smtClean="0"/>
              <a:t>General Data Protection Regulations (GDPR)</a:t>
            </a:r>
          </a:p>
          <a:p>
            <a:pPr lvl="0"/>
            <a:r>
              <a:rPr lang="en-GB" dirty="0" smtClean="0"/>
              <a:t>Circuit Stewards’ Report</a:t>
            </a:r>
          </a:p>
          <a:p>
            <a:pPr lvl="0"/>
            <a:r>
              <a:rPr lang="en-GB" dirty="0" smtClean="0"/>
              <a:t>Churches Together in Thatcham</a:t>
            </a:r>
          </a:p>
          <a:p>
            <a:pPr lvl="0"/>
            <a:r>
              <a:rPr lang="en-GB" dirty="0" smtClean="0"/>
              <a:t>Any Other Business</a:t>
            </a:r>
          </a:p>
          <a:p>
            <a:pPr lvl="0"/>
            <a:r>
              <a:rPr lang="en-GB" dirty="0" smtClean="0"/>
              <a:t>Date of future meetings</a:t>
            </a:r>
          </a:p>
          <a:p>
            <a:pPr lvl="0"/>
            <a:r>
              <a:rPr lang="en-GB" dirty="0" smtClean="0"/>
              <a:t>Closing Prayer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dirty="0" smtClean="0"/>
              <a:t>Agenda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89115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23850"/>
            <a:ext cx="9012237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28613"/>
            <a:ext cx="8955087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211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Agenda:  10-Oct-2018</vt:lpstr>
      <vt:lpstr>Fundraising</vt:lpstr>
      <vt:lpstr>Project</vt:lpstr>
      <vt:lpstr>PowerPoint Presentation</vt:lpstr>
      <vt:lpstr>‘Auction of Promises’ to hit our target?</vt:lpstr>
      <vt:lpstr>Agenda (continued)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</dc:title>
  <dc:creator>Mike</dc:creator>
  <cp:lastModifiedBy>Mike</cp:lastModifiedBy>
  <cp:revision>19</cp:revision>
  <dcterms:created xsi:type="dcterms:W3CDTF">2018-10-08T22:34:33Z</dcterms:created>
  <dcterms:modified xsi:type="dcterms:W3CDTF">2018-10-10T13:05:15Z</dcterms:modified>
</cp:coreProperties>
</file>