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6" r:id="rId3"/>
    <p:sldId id="257" r:id="rId4"/>
    <p:sldId id="267" r:id="rId5"/>
    <p:sldId id="259" r:id="rId6"/>
    <p:sldId id="274" r:id="rId7"/>
    <p:sldId id="275" r:id="rId8"/>
    <p:sldId id="273" r:id="rId9"/>
    <p:sldId id="276" r:id="rId10"/>
    <p:sldId id="268" r:id="rId11"/>
    <p:sldId id="272" r:id="rId12"/>
    <p:sldId id="269" r:id="rId13"/>
    <p:sldId id="305" r:id="rId14"/>
    <p:sldId id="306" r:id="rId15"/>
    <p:sldId id="289" r:id="rId16"/>
    <p:sldId id="301" r:id="rId17"/>
    <p:sldId id="296" r:id="rId18"/>
    <p:sldId id="295" r:id="rId19"/>
    <p:sldId id="278" r:id="rId20"/>
    <p:sldId id="288" r:id="rId21"/>
    <p:sldId id="303" r:id="rId22"/>
    <p:sldId id="277" r:id="rId23"/>
    <p:sldId id="279" r:id="rId24"/>
    <p:sldId id="281" r:id="rId25"/>
    <p:sldId id="282" r:id="rId26"/>
    <p:sldId id="280" r:id="rId27"/>
    <p:sldId id="292" r:id="rId28"/>
    <p:sldId id="284" r:id="rId29"/>
    <p:sldId id="285" r:id="rId30"/>
    <p:sldId id="290" r:id="rId31"/>
    <p:sldId id="291" r:id="rId32"/>
    <p:sldId id="298" r:id="rId33"/>
    <p:sldId id="297" r:id="rId34"/>
    <p:sldId id="304" r:id="rId3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FE4C4C"/>
    <a:srgbClr val="FE3C3C"/>
    <a:srgbClr val="00CCFF"/>
    <a:srgbClr val="FF0000"/>
    <a:srgbClr val="FFEBEB"/>
    <a:srgbClr val="FE8485"/>
    <a:srgbClr val="FD2B3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43" autoAdjust="0"/>
    <p:restoredTop sz="95372" autoAdjust="0"/>
  </p:normalViewPr>
  <p:slideViewPr>
    <p:cSldViewPr>
      <p:cViewPr>
        <p:scale>
          <a:sx n="134" d="100"/>
          <a:sy n="134" d="100"/>
        </p:scale>
        <p:origin x="-9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3726" y="30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ltLang="en-US"/>
          </a:p>
        </p:txBody>
      </p:sp>
      <p:sp>
        <p:nvSpPr>
          <p:cNvPr id="409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ltLang="en-US"/>
          </a:p>
        </p:txBody>
      </p:sp>
      <p:sp>
        <p:nvSpPr>
          <p:cNvPr id="133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2399BC-13B3-44EA-A465-9441AB6A84E0}" type="slidenum">
              <a:rPr lang="en-GB" altLang="en-US"/>
              <a:pPr>
                <a:defRPr/>
              </a:pPr>
              <a:t>‹#›</a:t>
            </a:fld>
            <a:endParaRPr lang="en-GB" altLang="en-US"/>
          </a:p>
        </p:txBody>
      </p:sp>
    </p:spTree>
    <p:extLst>
      <p:ext uri="{BB962C8B-B14F-4D97-AF65-F5344CB8AC3E}">
        <p14:creationId xmlns:p14="http://schemas.microsoft.com/office/powerpoint/2010/main" val="922355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baseline="0" dirty="0"/>
          </a:p>
          <a:p>
            <a:r>
              <a:rPr lang="en-GB" i="1" u="sng" baseline="0" dirty="0"/>
              <a:t>Notes on this PowerPoint Presentation: </a:t>
            </a:r>
          </a:p>
          <a:p>
            <a:r>
              <a:rPr lang="en-GB" i="1" baseline="0" dirty="0"/>
              <a:t/>
            </a:r>
            <a:br>
              <a:rPr lang="en-GB" i="1" baseline="0" dirty="0"/>
            </a:br>
            <a:r>
              <a:rPr lang="en-GB" i="1" baseline="0" dirty="0"/>
              <a:t>   </a:t>
            </a:r>
            <a:r>
              <a:rPr lang="en-GB" sz="1200" i="1" baseline="0" dirty="0"/>
              <a:t>A.  Slides  5, 8 and 17 should be viewed as a ‘slide show’ in order to see the animation.</a:t>
            </a:r>
          </a:p>
          <a:p>
            <a:endParaRPr lang="en-GB" sz="1200" i="1" baseline="0" dirty="0"/>
          </a:p>
          <a:p>
            <a:pPr marL="0" indent="0" algn="l">
              <a:buNone/>
            </a:pPr>
            <a:r>
              <a:rPr lang="en-GB" sz="1200" i="1" baseline="0" dirty="0"/>
              <a:t>   B.  </a:t>
            </a:r>
            <a:r>
              <a:rPr lang="en-GB" sz="1200" i="1" baseline="0"/>
              <a:t>Slides 18–23 </a:t>
            </a:r>
            <a:r>
              <a:rPr lang="en-GB" sz="1200" i="1" baseline="0" dirty="0"/>
              <a:t>were not shown during the presentation since this part of the presentation was an interactive demo of the SEM. Slides 17-22  are screenshots that give an indication of that demonstration.</a:t>
            </a:r>
            <a:br>
              <a:rPr lang="en-GB" sz="1200" i="1" baseline="0" dirty="0"/>
            </a:br>
            <a:endParaRPr lang="en-GB" sz="1200" i="1" baseline="0" dirty="0"/>
          </a:p>
          <a:p>
            <a:pPr marL="0" indent="0">
              <a:buNone/>
            </a:pPr>
            <a:r>
              <a:rPr lang="en-GB" sz="1200" i="1" baseline="0" dirty="0"/>
              <a:t>   C.  Print slides in “Notes Pages”  format to see ‘voice-over’ notes.</a:t>
            </a:r>
            <a:endParaRPr lang="en-GB" sz="1200" i="1" dirty="0"/>
          </a:p>
          <a:p>
            <a:endParaRPr lang="en-GB" dirty="0"/>
          </a:p>
          <a:p>
            <a:r>
              <a:rPr lang="en-GB" dirty="0"/>
              <a:t>This</a:t>
            </a:r>
            <a:r>
              <a:rPr lang="en-GB" baseline="0" dirty="0"/>
              <a:t> presentation describes w</a:t>
            </a:r>
            <a:r>
              <a:rPr lang="en-GB" dirty="0"/>
              <a:t>hat we set out to achieve when</a:t>
            </a:r>
            <a:r>
              <a:rPr lang="en-GB" baseline="0" dirty="0"/>
              <a:t> designing and building</a:t>
            </a:r>
            <a:r>
              <a:rPr lang="en-GB" dirty="0"/>
              <a:t> ‘Sysgem Enterprise Manager’ (SEM) and outlines the security considerations</a:t>
            </a:r>
            <a:r>
              <a:rPr lang="en-GB" baseline="0" dirty="0"/>
              <a:t> for the project.</a:t>
            </a:r>
          </a:p>
          <a:p>
            <a:endParaRPr lang="en-GB" baseline="0" dirty="0"/>
          </a:p>
          <a:p>
            <a:pPr lvl="1"/>
            <a:r>
              <a:rPr lang="en-US" sz="800" b="1" kern="1200" dirty="0">
                <a:solidFill>
                  <a:schemeClr val="tx1"/>
                </a:solidFill>
                <a:effectLst/>
                <a:latin typeface="Arial" charset="0"/>
                <a:ea typeface="+mn-ea"/>
                <a:cs typeface="+mn-cs"/>
              </a:rPr>
              <a:t>Instructors:  </a:t>
            </a:r>
            <a:r>
              <a:rPr lang="en-US" sz="800" u="sng" kern="1200" dirty="0">
                <a:solidFill>
                  <a:schemeClr val="tx1"/>
                </a:solidFill>
                <a:effectLst/>
                <a:latin typeface="Arial" charset="0"/>
                <a:ea typeface="+mn-ea"/>
                <a:cs typeface="+mn-cs"/>
              </a:rPr>
              <a:t>Shoshana Huss</a:t>
            </a:r>
            <a:r>
              <a:rPr lang="en-US" sz="800" kern="1200" dirty="0">
                <a:solidFill>
                  <a:schemeClr val="tx1"/>
                </a:solidFill>
                <a:effectLst/>
                <a:latin typeface="Arial" charset="0"/>
                <a:ea typeface="+mn-ea"/>
                <a:cs typeface="+mn-cs"/>
              </a:rPr>
              <a:t>, </a:t>
            </a:r>
            <a:r>
              <a:rPr lang="en-US" sz="800" u="sng" kern="1200" dirty="0">
                <a:solidFill>
                  <a:schemeClr val="tx1"/>
                </a:solidFill>
                <a:effectLst/>
                <a:latin typeface="Arial" charset="0"/>
                <a:ea typeface="+mn-ea"/>
                <a:cs typeface="+mn-cs"/>
              </a:rPr>
              <a:t>Mike Schofield</a:t>
            </a:r>
            <a:endParaRPr lang="en-GB" sz="800" kern="1200" dirty="0">
              <a:solidFill>
                <a:schemeClr val="tx1"/>
              </a:solidFill>
              <a:effectLst/>
              <a:latin typeface="Arial" charset="0"/>
              <a:ea typeface="+mn-ea"/>
              <a:cs typeface="+mn-cs"/>
            </a:endParaRPr>
          </a:p>
          <a:p>
            <a:pPr lvl="1"/>
            <a:r>
              <a:rPr lang="en-US" sz="800" b="1" kern="1200" dirty="0">
                <a:solidFill>
                  <a:schemeClr val="tx1"/>
                </a:solidFill>
                <a:effectLst/>
                <a:latin typeface="Arial" charset="0"/>
                <a:ea typeface="+mn-ea"/>
                <a:cs typeface="+mn-cs"/>
              </a:rPr>
              <a:t>Session Level:</a:t>
            </a:r>
            <a:r>
              <a:rPr lang="en-US" sz="800" kern="1200" dirty="0">
                <a:solidFill>
                  <a:schemeClr val="tx1"/>
                </a:solidFill>
                <a:effectLst/>
                <a:latin typeface="Arial" charset="0"/>
                <a:ea typeface="+mn-ea"/>
                <a:cs typeface="+mn-cs"/>
              </a:rPr>
              <a:t> Intermediate</a:t>
            </a:r>
            <a:endParaRPr lang="en-GB" sz="800" kern="1200" dirty="0">
              <a:solidFill>
                <a:schemeClr val="tx1"/>
              </a:solidFill>
              <a:effectLst/>
              <a:latin typeface="Arial" charset="0"/>
              <a:ea typeface="+mn-ea"/>
              <a:cs typeface="+mn-cs"/>
            </a:endParaRPr>
          </a:p>
          <a:p>
            <a:pPr lvl="1"/>
            <a:r>
              <a:rPr lang="en-US" sz="800" b="1" kern="1200" dirty="0">
                <a:solidFill>
                  <a:schemeClr val="tx1"/>
                </a:solidFill>
                <a:effectLst/>
                <a:latin typeface="Arial" charset="0"/>
                <a:ea typeface="+mn-ea"/>
                <a:cs typeface="+mn-cs"/>
              </a:rPr>
              <a:t>Intended Audience:</a:t>
            </a:r>
            <a:r>
              <a:rPr lang="en-US" sz="800" kern="1200" dirty="0">
                <a:solidFill>
                  <a:schemeClr val="tx1"/>
                </a:solidFill>
                <a:effectLst/>
                <a:latin typeface="Arial" charset="0"/>
                <a:ea typeface="+mn-ea"/>
                <a:cs typeface="+mn-cs"/>
              </a:rPr>
              <a:t> System Managers, Help Desk Managers, Security Managers and User Administrators</a:t>
            </a:r>
            <a:endParaRPr lang="en-GB" sz="800" kern="1200" dirty="0">
              <a:solidFill>
                <a:schemeClr val="tx1"/>
              </a:solidFill>
              <a:effectLst/>
              <a:latin typeface="Arial" charset="0"/>
              <a:ea typeface="+mn-ea"/>
              <a:cs typeface="+mn-cs"/>
            </a:endParaRPr>
          </a:p>
          <a:p>
            <a:pPr lvl="1"/>
            <a:r>
              <a:rPr lang="en-US" sz="800" b="1" kern="1200" dirty="0">
                <a:solidFill>
                  <a:schemeClr val="tx1"/>
                </a:solidFill>
                <a:effectLst/>
                <a:latin typeface="Arial" charset="0"/>
                <a:ea typeface="+mn-ea"/>
                <a:cs typeface="+mn-cs"/>
              </a:rPr>
              <a:t>Session Abstract:</a:t>
            </a:r>
            <a:endParaRPr lang="en-GB" sz="800" kern="1200" dirty="0">
              <a:solidFill>
                <a:schemeClr val="tx1"/>
              </a:solidFill>
              <a:effectLst/>
              <a:latin typeface="Arial" charset="0"/>
              <a:ea typeface="+mn-ea"/>
              <a:cs typeface="+mn-cs"/>
            </a:endParaRPr>
          </a:p>
          <a:p>
            <a:pPr lvl="1"/>
            <a:r>
              <a:rPr lang="en-US" sz="800" kern="1200" dirty="0">
                <a:solidFill>
                  <a:schemeClr val="tx1"/>
                </a:solidFill>
                <a:effectLst/>
                <a:latin typeface="Arial" charset="0"/>
                <a:ea typeface="+mn-ea"/>
                <a:cs typeface="+mn-cs"/>
              </a:rPr>
              <a:t>This session addresses the problems of centralized help desk operations and system management of multiple VMS servers from a Windows environment. It describes how system managers can connect to multiple VMS servers and run DCL scripts in parallel on those servers, viewing output in a single central window. Directories and files on multiple VMS servers may be viewed in a browser window and VMS files such as .</a:t>
            </a:r>
            <a:r>
              <a:rPr lang="en-US" sz="800" kern="1200" dirty="0" err="1">
                <a:solidFill>
                  <a:schemeClr val="tx1"/>
                </a:solidFill>
                <a:effectLst/>
                <a:latin typeface="Arial" charset="0"/>
                <a:ea typeface="+mn-ea"/>
                <a:cs typeface="+mn-cs"/>
              </a:rPr>
              <a:t>lis</a:t>
            </a:r>
            <a:r>
              <a:rPr lang="en-US" sz="800" kern="1200" dirty="0">
                <a:solidFill>
                  <a:schemeClr val="tx1"/>
                </a:solidFill>
                <a:effectLst/>
                <a:latin typeface="Arial" charset="0"/>
                <a:ea typeface="+mn-ea"/>
                <a:cs typeface="+mn-cs"/>
              </a:rPr>
              <a:t>, .log, .com, etc. are created / edited / deleted from the Windows environment.</a:t>
            </a:r>
            <a:endParaRPr lang="en-GB" sz="800" kern="1200" dirty="0">
              <a:solidFill>
                <a:schemeClr val="tx1"/>
              </a:solidFill>
              <a:effectLst/>
              <a:latin typeface="Arial" charset="0"/>
              <a:ea typeface="+mn-ea"/>
              <a:cs typeface="+mn-cs"/>
            </a:endParaRPr>
          </a:p>
          <a:p>
            <a:pPr lvl="1"/>
            <a:r>
              <a:rPr lang="en-US" sz="800" kern="1200" dirty="0">
                <a:solidFill>
                  <a:schemeClr val="tx1"/>
                </a:solidFill>
                <a:effectLst/>
                <a:latin typeface="Arial" charset="0"/>
                <a:ea typeface="+mn-ea"/>
                <a:cs typeface="+mn-cs"/>
              </a:rPr>
              <a:t>	</a:t>
            </a:r>
          </a:p>
          <a:p>
            <a:pPr lvl="1"/>
            <a:r>
              <a:rPr lang="en-US" sz="800" kern="1200" dirty="0">
                <a:solidFill>
                  <a:schemeClr val="tx1"/>
                </a:solidFill>
                <a:effectLst/>
                <a:latin typeface="Arial" charset="0"/>
                <a:ea typeface="+mn-ea"/>
                <a:cs typeface="+mn-cs"/>
              </a:rPr>
              <a:t>Reports can be taken on: server availability; disk space; process and memory usage; queues; databases; files; etc. Alarms can be triggered when unexpected events occur or thresholds are exceeded.</a:t>
            </a:r>
            <a:endParaRPr lang="en-GB" sz="800" kern="1200" dirty="0">
              <a:solidFill>
                <a:schemeClr val="tx1"/>
              </a:solidFill>
              <a:effectLst/>
              <a:latin typeface="Arial" charset="0"/>
              <a:ea typeface="+mn-ea"/>
              <a:cs typeface="+mn-cs"/>
            </a:endParaRPr>
          </a:p>
          <a:p>
            <a:pPr lvl="1"/>
            <a:r>
              <a:rPr lang="en-US" sz="800" kern="1200" dirty="0">
                <a:solidFill>
                  <a:schemeClr val="tx1"/>
                </a:solidFill>
                <a:effectLst/>
                <a:latin typeface="Arial" charset="0"/>
                <a:ea typeface="+mn-ea"/>
                <a:cs typeface="+mn-cs"/>
              </a:rPr>
              <a:t>	</a:t>
            </a:r>
          </a:p>
          <a:p>
            <a:pPr lvl="1"/>
            <a:r>
              <a:rPr lang="en-US" sz="800" kern="1200" dirty="0">
                <a:solidFill>
                  <a:schemeClr val="tx1"/>
                </a:solidFill>
                <a:effectLst/>
                <a:latin typeface="Arial" charset="0"/>
                <a:ea typeface="+mn-ea"/>
                <a:cs typeface="+mn-cs"/>
              </a:rPr>
              <a:t>User administration can be delegated to nominated help desk operators for: password management; account creation / modification /  deletion. All transactions are recorded in an audit log for security purposes.</a:t>
            </a:r>
            <a:endParaRPr lang="en-GB" sz="800" kern="1200" dirty="0">
              <a:solidFill>
                <a:schemeClr val="tx1"/>
              </a:solidFill>
              <a:effectLst/>
              <a:latin typeface="Arial" charset="0"/>
              <a:ea typeface="+mn-ea"/>
              <a:cs typeface="+mn-cs"/>
            </a:endParaRPr>
          </a:p>
          <a:p>
            <a:pPr lvl="1"/>
            <a:r>
              <a:rPr lang="en-US" sz="800" kern="1200" dirty="0">
                <a:solidFill>
                  <a:schemeClr val="tx1"/>
                </a:solidFill>
                <a:effectLst/>
                <a:latin typeface="Arial" charset="0"/>
                <a:ea typeface="+mn-ea"/>
                <a:cs typeface="+mn-cs"/>
              </a:rPr>
              <a:t>	</a:t>
            </a:r>
          </a:p>
          <a:p>
            <a:pPr lvl="1"/>
            <a:r>
              <a:rPr lang="en-US" sz="800" kern="1200" dirty="0">
                <a:solidFill>
                  <a:schemeClr val="tx1"/>
                </a:solidFill>
                <a:effectLst/>
                <a:latin typeface="Arial" charset="0"/>
                <a:ea typeface="+mn-ea"/>
                <a:cs typeface="+mn-cs"/>
              </a:rPr>
              <a:t>A development interface gives the ability to customize standard procedures and write purpose-written tasks under a common umbrella. No need to learn new script languages. All scripts that run in the VMS environment are written in DCL.</a:t>
            </a:r>
            <a:endParaRPr lang="en-GB" sz="800" kern="1200" dirty="0">
              <a:solidFill>
                <a:schemeClr val="tx1"/>
              </a:solidFill>
              <a:effectLst/>
              <a:latin typeface="Arial" charset="0"/>
              <a:ea typeface="+mn-ea"/>
              <a:cs typeface="+mn-cs"/>
            </a:endParaRPr>
          </a:p>
          <a:p>
            <a:pPr lvl="1"/>
            <a:r>
              <a:rPr lang="en-US" sz="800" kern="1200" dirty="0">
                <a:solidFill>
                  <a:schemeClr val="tx1"/>
                </a:solidFill>
                <a:effectLst/>
                <a:latin typeface="Arial" charset="0"/>
                <a:ea typeface="+mn-ea"/>
                <a:cs typeface="+mn-cs"/>
              </a:rPr>
              <a:t>	</a:t>
            </a:r>
          </a:p>
          <a:p>
            <a:pPr lvl="1"/>
            <a:r>
              <a:rPr lang="en-US" sz="800" kern="1200" dirty="0">
                <a:solidFill>
                  <a:schemeClr val="tx1"/>
                </a:solidFill>
                <a:effectLst/>
                <a:latin typeface="Arial" charset="0"/>
                <a:ea typeface="+mn-ea"/>
                <a:cs typeface="+mn-cs"/>
              </a:rPr>
              <a:t>Key benefits are: system managers can save a lot of time by executing routine tasks in parallel. Help desk operations can be delegated in confidence and safety to less technically experienced staff. Early warnings of problems using 24/7 monitoring of systems and triggering of alarms help you keep on top of situations. And target servers may also be on Windows, Linux and UNIX platforms too! </a:t>
            </a:r>
            <a:endParaRPr lang="en-GB" sz="800" kern="1200" dirty="0">
              <a:solidFill>
                <a:schemeClr val="tx1"/>
              </a:solidFill>
              <a:effectLst/>
              <a:latin typeface="Arial" charset="0"/>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a:t>
            </a:fld>
            <a:endParaRPr lang="en-GB" altLang="en-US"/>
          </a:p>
        </p:txBody>
      </p:sp>
    </p:spTree>
    <p:extLst>
      <p:ext uri="{BB962C8B-B14F-4D97-AF65-F5344CB8AC3E}">
        <p14:creationId xmlns:p14="http://schemas.microsoft.com/office/powerpoint/2010/main" val="2221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An installation option allows SSL/TLS to be used for network security or if a customer</a:t>
            </a:r>
            <a:r>
              <a:rPr lang="en-GB" baseline="0" dirty="0"/>
              <a:t> prefers, e.g. for legacy systems where SSL is not available or is not convenient to be used, an alternative communication security mechanism is made available by SEM.</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10</a:t>
            </a:fld>
            <a:endParaRPr lang="en-GB" altLang="en-US"/>
          </a:p>
        </p:txBody>
      </p:sp>
    </p:spTree>
    <p:extLst>
      <p:ext uri="{BB962C8B-B14F-4D97-AF65-F5344CB8AC3E}">
        <p14:creationId xmlns:p14="http://schemas.microsoft.com/office/powerpoint/2010/main" val="267619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If SSL is being used then all communication</a:t>
            </a:r>
            <a:r>
              <a:rPr lang="en-GB" baseline="0" dirty="0"/>
              <a:t> </a:t>
            </a:r>
            <a:r>
              <a:rPr lang="en-GB" dirty="0"/>
              <a:t>connections between the SEM software</a:t>
            </a:r>
            <a:r>
              <a:rPr lang="en-GB" baseline="0" dirty="0"/>
              <a:t> components are transmitted via SSL.</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11</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a:t>An Audit database is maintained at the SEM Authorization Server that gives all information available to us regarding all Help Desk (user account admin) transactions. For instance it records the following:</a:t>
            </a:r>
          </a:p>
          <a:p>
            <a:pPr marL="0" indent="0">
              <a:buNone/>
            </a:pPr>
            <a:endParaRPr lang="en-GB" dirty="0"/>
          </a:p>
          <a:p>
            <a:pPr marL="628650" lvl="1" indent="-171450">
              <a:buFont typeface="Arial" panose="020B0604020202020204" pitchFamily="34" charset="0"/>
              <a:buChar char="•"/>
            </a:pPr>
            <a:r>
              <a:rPr lang="en-GB" dirty="0"/>
              <a:t>Date and time of the transaction</a:t>
            </a:r>
          </a:p>
          <a:p>
            <a:pPr marL="628650" lvl="1" indent="-171450">
              <a:buFont typeface="Arial" panose="020B0604020202020204" pitchFamily="34" charset="0"/>
              <a:buChar char="•"/>
            </a:pPr>
            <a:r>
              <a:rPr lang="en-GB" dirty="0"/>
              <a:t>The identity of the</a:t>
            </a:r>
            <a:r>
              <a:rPr lang="en-GB" baseline="0" dirty="0"/>
              <a:t> SEM user account used to conduct the transaction</a:t>
            </a:r>
          </a:p>
          <a:p>
            <a:pPr marL="628650" lvl="1" indent="-171450">
              <a:buFont typeface="Arial" panose="020B0604020202020204" pitchFamily="34" charset="0"/>
              <a:buChar char="•"/>
            </a:pPr>
            <a:r>
              <a:rPr lang="en-GB" baseline="0" dirty="0"/>
              <a:t>The identity of the target server and the target object (e.g. a user account ID) </a:t>
            </a:r>
          </a:p>
          <a:p>
            <a:pPr marL="628650" lvl="1" indent="-171450">
              <a:buFont typeface="Arial" panose="020B0604020202020204" pitchFamily="34" charset="0"/>
              <a:buChar char="•"/>
            </a:pPr>
            <a:r>
              <a:rPr lang="en-GB" baseline="0" dirty="0"/>
              <a:t>The nature of the transaction (create/modify/delete/enable/disable/etc.)</a:t>
            </a:r>
          </a:p>
          <a:p>
            <a:pPr marL="628650" lvl="1" indent="-171450">
              <a:buFont typeface="Arial" panose="020B0604020202020204" pitchFamily="34" charset="0"/>
              <a:buChar char="•"/>
            </a:pPr>
            <a:r>
              <a:rPr lang="en-GB" baseline="0" dirty="0"/>
              <a:t>The details of the input submitted (except for passwords)</a:t>
            </a:r>
          </a:p>
          <a:p>
            <a:pPr marL="628650" lvl="1" indent="-171450">
              <a:buFont typeface="Arial" panose="020B0604020202020204" pitchFamily="34" charset="0"/>
              <a:buChar char="•"/>
            </a:pPr>
            <a:r>
              <a:rPr lang="en-GB" baseline="0" dirty="0"/>
              <a:t>If the transaction is an account modify transaction then the before and after states of the fields modified</a:t>
            </a:r>
          </a:p>
          <a:p>
            <a:pPr marL="628650" lvl="1" indent="-171450">
              <a:buFont typeface="Arial" panose="020B0604020202020204" pitchFamily="34" charset="0"/>
              <a:buChar char="•"/>
            </a:pPr>
            <a:r>
              <a:rPr lang="en-GB" baseline="0" dirty="0"/>
              <a:t>The identity of the workstation used by the SEM user</a:t>
            </a:r>
          </a:p>
          <a:p>
            <a:pPr marL="628650" lvl="1" indent="-171450">
              <a:buFont typeface="Arial" panose="020B0604020202020204" pitchFamily="34" charset="0"/>
              <a:buChar char="•"/>
            </a:pPr>
            <a:r>
              <a:rPr lang="en-GB" baseline="0" dirty="0"/>
              <a:t>The identity of the Windows user account (used by the SEM user) to log into Windows on the workstation</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12</a:t>
            </a:fld>
            <a:endParaRPr lang="en-GB" altLang="en-US"/>
          </a:p>
        </p:txBody>
      </p:sp>
    </p:spTree>
    <p:extLst>
      <p:ext uri="{BB962C8B-B14F-4D97-AF65-F5344CB8AC3E}">
        <p14:creationId xmlns:p14="http://schemas.microsoft.com/office/powerpoint/2010/main" val="70329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Not only are VMS servers managed / monitored, but so too are Linux, UNIX, Windows, OS400.</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13</a:t>
            </a:fld>
            <a:endParaRPr lang="en-GB" altLang="en-US"/>
          </a:p>
        </p:txBody>
      </p:sp>
    </p:spTree>
    <p:extLst>
      <p:ext uri="{BB962C8B-B14F-4D97-AF65-F5344CB8AC3E}">
        <p14:creationId xmlns:p14="http://schemas.microsoft.com/office/powerpoint/2010/main" val="19351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Not only are VMS servers managed / monitored, but so too are Linux, UNIX, Windows, OS400.</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14</a:t>
            </a:fld>
            <a:endParaRPr lang="en-GB" altLang="en-US"/>
          </a:p>
        </p:txBody>
      </p:sp>
    </p:spTree>
    <p:extLst>
      <p:ext uri="{BB962C8B-B14F-4D97-AF65-F5344CB8AC3E}">
        <p14:creationId xmlns:p14="http://schemas.microsoft.com/office/powerpoint/2010/main" val="193510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pPr marL="228600" indent="-228600">
              <a:buFont typeface="+mj-lt"/>
              <a:buAutoNum type="arabicPeriod"/>
            </a:pPr>
            <a:r>
              <a:rPr lang="en-GB" sz="1200" b="0" dirty="0"/>
              <a:t>Pick up on some of the points Shoshana has made &amp; show SEM in Action.</a:t>
            </a:r>
            <a:r>
              <a:rPr lang="en-GB" sz="1200" b="0" kern="1200" dirty="0">
                <a:solidFill>
                  <a:schemeClr val="tx1"/>
                </a:solidFill>
                <a:effectLst/>
                <a:latin typeface="Arial" charset="0"/>
                <a:ea typeface="+mn-ea"/>
                <a:cs typeface="+mn-cs"/>
              </a:rPr>
              <a:t/>
            </a:r>
            <a:br>
              <a:rPr lang="en-GB" sz="1200" b="0" kern="1200" dirty="0">
                <a:solidFill>
                  <a:schemeClr val="tx1"/>
                </a:solidFill>
                <a:effectLst/>
                <a:latin typeface="Arial" charset="0"/>
                <a:ea typeface="+mn-ea"/>
                <a:cs typeface="+mn-cs"/>
              </a:rPr>
            </a:br>
            <a:endParaRPr lang="en-GB" sz="1200" b="0" kern="1200" dirty="0">
              <a:solidFill>
                <a:schemeClr val="tx1"/>
              </a:solidFill>
              <a:effectLst/>
              <a:latin typeface="Arial" charset="0"/>
              <a:ea typeface="+mn-ea"/>
              <a:cs typeface="+mn-cs"/>
            </a:endParaRPr>
          </a:p>
          <a:p>
            <a:pPr marL="228600" indent="-228600">
              <a:buFont typeface="+mj-lt"/>
              <a:buAutoNum type="arabicPeriod"/>
            </a:pPr>
            <a:r>
              <a:rPr lang="en-GB" sz="1200" b="0" kern="1200" dirty="0">
                <a:solidFill>
                  <a:schemeClr val="tx1"/>
                </a:solidFill>
                <a:effectLst/>
                <a:latin typeface="Arial" charset="0"/>
                <a:ea typeface="+mn-ea"/>
                <a:cs typeface="+mn-cs"/>
              </a:rPr>
              <a:t>As Shoshana said: Agents are Script Processing Engines .</a:t>
            </a:r>
            <a:br>
              <a:rPr lang="en-GB" sz="1200" b="0" kern="1200" dirty="0">
                <a:solidFill>
                  <a:schemeClr val="tx1"/>
                </a:solidFill>
                <a:effectLst/>
                <a:latin typeface="Arial" charset="0"/>
                <a:ea typeface="+mn-ea"/>
                <a:cs typeface="+mn-cs"/>
              </a:rPr>
            </a:br>
            <a:endParaRPr lang="en-GB" sz="1200" b="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a:p>
          <a:p>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19</a:t>
            </a:fld>
            <a:endParaRPr lang="en-GB" altLang="en-US"/>
          </a:p>
        </p:txBody>
      </p:sp>
    </p:spTree>
    <p:extLst>
      <p:ext uri="{BB962C8B-B14F-4D97-AF65-F5344CB8AC3E}">
        <p14:creationId xmlns:p14="http://schemas.microsoft.com/office/powerpoint/2010/main" val="427693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a:t>All messages sent from the SEM Client</a:t>
            </a:r>
            <a:r>
              <a:rPr lang="en-GB" baseline="0" dirty="0"/>
              <a:t> to target servers will first be ‘signed’ by the SEM Authorization Server and returned to the GUI for onward transition to the target server(s).</a:t>
            </a:r>
            <a:br>
              <a:rPr lang="en-GB" baseline="0" dirty="0"/>
            </a:br>
            <a:endParaRPr lang="en-GB" baseline="0" dirty="0"/>
          </a:p>
          <a:p>
            <a:pPr marL="228600" indent="-228600">
              <a:buAutoNum type="arabicPeriod"/>
            </a:pPr>
            <a:r>
              <a:rPr lang="en-GB" baseline="0" dirty="0"/>
              <a:t>All transactions transfer scripts for processing the input along with the input itself</a:t>
            </a:r>
            <a:br>
              <a:rPr lang="en-GB" baseline="0" dirty="0"/>
            </a:br>
            <a:endParaRPr lang="en-GB" baseline="0" dirty="0"/>
          </a:p>
          <a:p>
            <a:pPr marL="228600" indent="-228600">
              <a:buAutoNum type="arabicPeriod"/>
            </a:pPr>
            <a:r>
              <a:rPr lang="en-GB" baseline="0" dirty="0"/>
              <a:t>Agent processes transaction and returns output in ‘results’ window on workstation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20</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sz="1200" b="0" kern="1200" dirty="0">
                <a:solidFill>
                  <a:schemeClr val="tx1"/>
                </a:solidFill>
                <a:effectLst/>
                <a:latin typeface="Arial" charset="0"/>
                <a:ea typeface="+mn-ea"/>
                <a:cs typeface="+mn-cs"/>
              </a:rPr>
              <a:t>Start the demo with simplest management tool – Task Scripts.</a:t>
            </a:r>
            <a:br>
              <a:rPr lang="en-GB" sz="1200" b="0" kern="1200" dirty="0">
                <a:solidFill>
                  <a:schemeClr val="tx1"/>
                </a:solidFill>
                <a:effectLst/>
                <a:latin typeface="Arial" charset="0"/>
                <a:ea typeface="+mn-ea"/>
                <a:cs typeface="+mn-cs"/>
              </a:rPr>
            </a:br>
            <a:endParaRPr lang="en-GB" sz="1200" b="0" kern="1200" dirty="0">
              <a:solidFill>
                <a:schemeClr val="tx1"/>
              </a:solidFill>
              <a:effectLst/>
              <a:latin typeface="Arial" charset="0"/>
              <a:ea typeface="+mn-ea"/>
              <a:cs typeface="+mn-cs"/>
            </a:endParaRPr>
          </a:p>
          <a:p>
            <a:pPr marL="228600" indent="-228600">
              <a:buFont typeface="+mj-lt"/>
              <a:buAutoNum type="arabicPeriod"/>
            </a:pPr>
            <a:r>
              <a:rPr lang="en-GB" sz="1200" b="0" kern="1200" dirty="0">
                <a:solidFill>
                  <a:schemeClr val="tx1"/>
                </a:solidFill>
                <a:effectLst/>
                <a:latin typeface="Arial" charset="0"/>
                <a:ea typeface="+mn-ea"/>
                <a:cs typeface="+mn-cs"/>
              </a:rPr>
              <a:t>Type DCL commands –</a:t>
            </a:r>
            <a:r>
              <a:rPr lang="en-GB" sz="1200" b="0" kern="1200" baseline="0" dirty="0">
                <a:solidFill>
                  <a:schemeClr val="tx1"/>
                </a:solidFill>
                <a:effectLst/>
                <a:latin typeface="Arial" charset="0"/>
                <a:ea typeface="+mn-ea"/>
                <a:cs typeface="+mn-cs"/>
              </a:rPr>
              <a:t> execute them </a:t>
            </a:r>
            <a:r>
              <a:rPr lang="en-GB" sz="1200" b="0" kern="1200" dirty="0">
                <a:solidFill>
                  <a:schemeClr val="tx1"/>
                </a:solidFill>
                <a:effectLst/>
                <a:latin typeface="Arial" charset="0"/>
                <a:ea typeface="+mn-ea"/>
                <a:cs typeface="+mn-cs"/>
              </a:rPr>
              <a:t>on multiple VMS Servers.</a:t>
            </a:r>
            <a:br>
              <a:rPr lang="en-GB" sz="1200" b="0" kern="1200" dirty="0">
                <a:solidFill>
                  <a:schemeClr val="tx1"/>
                </a:solidFill>
                <a:effectLst/>
                <a:latin typeface="Arial" charset="0"/>
                <a:ea typeface="+mn-ea"/>
                <a:cs typeface="+mn-cs"/>
              </a:rPr>
            </a:br>
            <a:endParaRPr lang="en-GB" sz="1200" b="0" kern="1200" dirty="0">
              <a:solidFill>
                <a:schemeClr val="tx1"/>
              </a:solidFill>
              <a:effectLst/>
              <a:latin typeface="Arial" charset="0"/>
              <a:ea typeface="+mn-ea"/>
              <a:cs typeface="+mn-cs"/>
            </a:endParaRPr>
          </a:p>
          <a:p>
            <a:pPr marL="228600" indent="-228600">
              <a:buFont typeface="+mj-lt"/>
              <a:buAutoNum type="arabicPeriod"/>
            </a:pPr>
            <a:r>
              <a:rPr lang="en-GB" sz="1200" b="0" kern="1200" dirty="0">
                <a:solidFill>
                  <a:schemeClr val="tx1"/>
                </a:solidFill>
                <a:effectLst/>
                <a:latin typeface="Arial" charset="0"/>
                <a:ea typeface="+mn-ea"/>
                <a:cs typeface="+mn-cs"/>
              </a:rPr>
              <a:t>To demonstrate  - use “$ Show Time” .</a:t>
            </a:r>
            <a:br>
              <a:rPr lang="en-GB" sz="1200" b="0" kern="1200" dirty="0">
                <a:solidFill>
                  <a:schemeClr val="tx1"/>
                </a:solidFill>
                <a:effectLst/>
                <a:latin typeface="Arial" charset="0"/>
                <a:ea typeface="+mn-ea"/>
                <a:cs typeface="+mn-cs"/>
              </a:rPr>
            </a:br>
            <a:endParaRPr lang="en-GB" sz="1200" b="0" kern="1200" dirty="0">
              <a:solidFill>
                <a:schemeClr val="tx1"/>
              </a:solidFill>
              <a:effectLst/>
              <a:latin typeface="Arial" charset="0"/>
              <a:ea typeface="+mn-ea"/>
              <a:cs typeface="+mn-cs"/>
            </a:endParaRPr>
          </a:p>
          <a:p>
            <a:pPr marL="228600" indent="-228600">
              <a:buFont typeface="+mj-lt"/>
              <a:buAutoNum type="arabicPeriod"/>
            </a:pPr>
            <a:r>
              <a:rPr lang="en-GB" sz="1200" b="0" kern="1200" dirty="0">
                <a:solidFill>
                  <a:schemeClr val="tx1"/>
                </a:solidFill>
                <a:effectLst/>
                <a:latin typeface="Arial" charset="0"/>
                <a:ea typeface="+mn-ea"/>
                <a:cs typeface="+mn-cs"/>
              </a:rPr>
              <a:t>Since SEM automatically adds  “set  </a:t>
            </a:r>
            <a:r>
              <a:rPr lang="en-GB" sz="1200" b="0" kern="1200" dirty="0" err="1">
                <a:solidFill>
                  <a:schemeClr val="tx1"/>
                </a:solidFill>
                <a:effectLst/>
                <a:latin typeface="Arial" charset="0"/>
                <a:ea typeface="+mn-ea"/>
                <a:cs typeface="+mn-cs"/>
              </a:rPr>
              <a:t>noverify</a:t>
            </a:r>
            <a:r>
              <a:rPr lang="en-GB" sz="1200" b="0" kern="1200" dirty="0">
                <a:solidFill>
                  <a:schemeClr val="tx1"/>
                </a:solidFill>
                <a:effectLst/>
                <a:latin typeface="Arial" charset="0"/>
                <a:ea typeface="+mn-ea"/>
                <a:cs typeface="+mn-cs"/>
              </a:rPr>
              <a:t>”  - add “Set Verify” </a:t>
            </a:r>
            <a:r>
              <a:rPr lang="en-GB" sz="1100" b="0" kern="1200" dirty="0">
                <a:solidFill>
                  <a:schemeClr val="tx1"/>
                </a:solidFill>
                <a:effectLst/>
                <a:latin typeface="Arial" charset="0"/>
                <a:ea typeface="+mn-ea"/>
                <a:cs typeface="+mn-cs"/>
              </a:rPr>
              <a:t>for the demo.</a:t>
            </a:r>
            <a:br>
              <a:rPr lang="en-GB" sz="1100" b="0" kern="1200" dirty="0">
                <a:solidFill>
                  <a:schemeClr val="tx1"/>
                </a:solidFill>
                <a:effectLst/>
                <a:latin typeface="Arial" charset="0"/>
                <a:ea typeface="+mn-ea"/>
                <a:cs typeface="+mn-cs"/>
              </a:rPr>
            </a:br>
            <a:endParaRPr lang="en-GB" sz="1100" b="0" kern="1200" dirty="0">
              <a:solidFill>
                <a:schemeClr val="tx1"/>
              </a:solidFill>
              <a:effectLst/>
              <a:latin typeface="Arial" charset="0"/>
              <a:ea typeface="+mn-ea"/>
              <a:cs typeface="+mn-cs"/>
            </a:endParaRPr>
          </a:p>
          <a:p>
            <a:pPr marL="228600" indent="-228600">
              <a:buFont typeface="+mj-lt"/>
              <a:buAutoNum type="arabicPeriod"/>
            </a:pPr>
            <a:r>
              <a:rPr lang="en-GB" sz="1200" b="0" kern="1200" dirty="0">
                <a:solidFill>
                  <a:schemeClr val="tx1"/>
                </a:solidFill>
                <a:effectLst/>
                <a:latin typeface="Arial" charset="0"/>
                <a:ea typeface="+mn-ea"/>
                <a:cs typeface="+mn-cs"/>
              </a:rPr>
              <a:t> </a:t>
            </a:r>
            <a:r>
              <a:rPr lang="en-GB" sz="1200" b="0" kern="1200" baseline="0" dirty="0">
                <a:solidFill>
                  <a:schemeClr val="tx1"/>
                </a:solidFill>
                <a:effectLst/>
                <a:latin typeface="Arial" charset="0"/>
                <a:ea typeface="+mn-ea"/>
                <a:cs typeface="+mn-cs"/>
              </a:rPr>
              <a:t>Output </a:t>
            </a:r>
            <a:r>
              <a:rPr lang="en-GB" sz="1100" b="0" kern="1200" baseline="0" dirty="0">
                <a:solidFill>
                  <a:schemeClr val="tx1"/>
                </a:solidFill>
                <a:effectLst/>
                <a:latin typeface="Arial" charset="0"/>
                <a:ea typeface="+mn-ea"/>
                <a:cs typeface="+mn-cs"/>
              </a:rPr>
              <a:t>from DCL Script shown </a:t>
            </a:r>
            <a:r>
              <a:rPr lang="en-GB" sz="1200" b="0" kern="1200" baseline="0" dirty="0">
                <a:solidFill>
                  <a:schemeClr val="tx1"/>
                </a:solidFill>
                <a:effectLst/>
                <a:latin typeface="Arial" charset="0"/>
                <a:ea typeface="+mn-ea"/>
                <a:cs typeface="+mn-cs"/>
              </a:rPr>
              <a:t>in ‘Results’ pane.</a:t>
            </a:r>
            <a:br>
              <a:rPr lang="en-GB" sz="1200" b="0" kern="1200" baseline="0" dirty="0">
                <a:solidFill>
                  <a:schemeClr val="tx1"/>
                </a:solidFill>
                <a:effectLst/>
                <a:latin typeface="Arial" charset="0"/>
                <a:ea typeface="+mn-ea"/>
                <a:cs typeface="+mn-cs"/>
              </a:rPr>
            </a:br>
            <a:endParaRPr lang="en-GB" sz="1200" b="0" kern="1200" baseline="0" dirty="0">
              <a:solidFill>
                <a:schemeClr val="tx1"/>
              </a:solidFill>
              <a:effectLst/>
              <a:latin typeface="Arial" charset="0"/>
              <a:ea typeface="+mn-ea"/>
              <a:cs typeface="+mn-cs"/>
            </a:endParaRPr>
          </a:p>
          <a:p>
            <a:pPr marL="228600" indent="-228600">
              <a:buFont typeface="+mj-lt"/>
              <a:buAutoNum type="arabicPeriod"/>
            </a:pPr>
            <a:r>
              <a:rPr lang="en-GB" sz="1200" b="0" kern="1200" baseline="0" dirty="0">
                <a:solidFill>
                  <a:schemeClr val="tx1"/>
                </a:solidFill>
                <a:effectLst/>
                <a:latin typeface="Arial" charset="0"/>
                <a:ea typeface="+mn-ea"/>
                <a:cs typeface="+mn-cs"/>
              </a:rPr>
              <a:t>Add a Parameter </a:t>
            </a:r>
            <a:r>
              <a:rPr lang="en-GB" sz="1100" b="0" kern="1200" baseline="0" dirty="0">
                <a:solidFill>
                  <a:schemeClr val="tx1"/>
                </a:solidFill>
                <a:effectLst/>
                <a:latin typeface="Arial" charset="0"/>
                <a:ea typeface="+mn-ea"/>
                <a:cs typeface="+mn-cs"/>
              </a:rPr>
              <a:t>form and pass parameters at run time to the script.</a:t>
            </a:r>
            <a:br>
              <a:rPr lang="en-GB" sz="1100" b="0" kern="1200" baseline="0" dirty="0">
                <a:solidFill>
                  <a:schemeClr val="tx1"/>
                </a:solidFill>
                <a:effectLst/>
                <a:latin typeface="Arial" charset="0"/>
                <a:ea typeface="+mn-ea"/>
                <a:cs typeface="+mn-cs"/>
              </a:rPr>
            </a:br>
            <a:endParaRPr lang="en-GB" sz="1100" b="0" kern="1200" baseline="0" dirty="0">
              <a:solidFill>
                <a:schemeClr val="tx1"/>
              </a:solidFill>
              <a:effectLst/>
              <a:latin typeface="Arial" charset="0"/>
              <a:ea typeface="+mn-ea"/>
              <a:cs typeface="+mn-cs"/>
            </a:endParaRPr>
          </a:p>
          <a:p>
            <a:pPr marL="228600" indent="-228600">
              <a:buFont typeface="+mj-lt"/>
              <a:buAutoNum type="arabicPeriod"/>
            </a:pPr>
            <a:r>
              <a:rPr lang="en-GB" sz="1100" b="0" kern="1200" baseline="0" dirty="0">
                <a:solidFill>
                  <a:schemeClr val="tx1"/>
                </a:solidFill>
                <a:effectLst/>
                <a:latin typeface="Arial" charset="0"/>
                <a:ea typeface="+mn-ea"/>
                <a:cs typeface="+mn-cs"/>
              </a:rPr>
              <a:t>Demo parameters with a </a:t>
            </a:r>
            <a:r>
              <a:rPr lang="en-GB" sz="1200" b="0" kern="1200" baseline="0" dirty="0">
                <a:solidFill>
                  <a:schemeClr val="tx1"/>
                </a:solidFill>
                <a:effectLst/>
                <a:latin typeface="Arial" charset="0"/>
                <a:ea typeface="+mn-ea"/>
                <a:cs typeface="+mn-cs"/>
              </a:rPr>
              <a:t>VMS Directory command.</a:t>
            </a:r>
            <a:br>
              <a:rPr lang="en-GB" sz="1200" b="0" kern="1200" baseline="0" dirty="0">
                <a:solidFill>
                  <a:schemeClr val="tx1"/>
                </a:solidFill>
                <a:effectLst/>
                <a:latin typeface="Arial" charset="0"/>
                <a:ea typeface="+mn-ea"/>
                <a:cs typeface="+mn-cs"/>
              </a:rPr>
            </a:br>
            <a:endParaRPr lang="en-GB" sz="1200" b="0" kern="1200" baseline="0" dirty="0">
              <a:solidFill>
                <a:schemeClr val="tx1"/>
              </a:solidFill>
              <a:effectLst/>
              <a:latin typeface="Arial" charset="0"/>
              <a:ea typeface="+mn-ea"/>
              <a:cs typeface="+mn-cs"/>
            </a:endParaRPr>
          </a:p>
          <a:p>
            <a:pPr marL="228600" indent="-228600">
              <a:buFont typeface="+mj-lt"/>
              <a:buAutoNum type="arabicPeriod"/>
            </a:pPr>
            <a:r>
              <a:rPr lang="en-GB" sz="1200" b="0" kern="1200" baseline="0" dirty="0">
                <a:solidFill>
                  <a:schemeClr val="tx1"/>
                </a:solidFill>
                <a:effectLst/>
                <a:latin typeface="Arial" charset="0"/>
                <a:ea typeface="+mn-ea"/>
                <a:cs typeface="+mn-cs"/>
              </a:rPr>
              <a:t> Export Results </a:t>
            </a:r>
            <a:r>
              <a:rPr lang="en-GB" sz="1100" b="0" kern="1200" baseline="0" dirty="0">
                <a:solidFill>
                  <a:schemeClr val="tx1"/>
                </a:solidFill>
                <a:effectLst/>
                <a:latin typeface="Arial" charset="0"/>
                <a:ea typeface="+mn-ea"/>
                <a:cs typeface="+mn-cs"/>
              </a:rPr>
              <a:t>window.</a:t>
            </a:r>
          </a:p>
          <a:p>
            <a:pPr marL="228600" indent="-228600">
              <a:buFont typeface="+mj-lt"/>
              <a:buAutoNum type="arabicPeriod"/>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22</a:t>
            </a:fld>
            <a:endParaRPr lang="en-GB" altLang="en-US"/>
          </a:p>
        </p:txBody>
      </p:sp>
    </p:spTree>
    <p:extLst>
      <p:ext uri="{BB962C8B-B14F-4D97-AF65-F5344CB8AC3E}">
        <p14:creationId xmlns:p14="http://schemas.microsoft.com/office/powerpoint/2010/main" val="230221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sz="1100" b="0" dirty="0"/>
              <a:t>Connect to</a:t>
            </a:r>
            <a:r>
              <a:rPr lang="en-GB" sz="1100" b="0" baseline="0" dirty="0"/>
              <a:t> </a:t>
            </a:r>
            <a:r>
              <a:rPr lang="en-GB" b="0" baseline="0" dirty="0"/>
              <a:t>multiple servers </a:t>
            </a:r>
            <a:r>
              <a:rPr lang="en-GB" sz="1100" b="0" baseline="0" dirty="0"/>
              <a:t>(and incidentally multiple platforms) with the </a:t>
            </a:r>
            <a:r>
              <a:rPr lang="en-GB" b="0" baseline="0" dirty="0"/>
              <a:t>“File and Directory Explorer” .</a:t>
            </a:r>
            <a:br>
              <a:rPr lang="en-GB" b="0" baseline="0" dirty="0"/>
            </a:br>
            <a:endParaRPr lang="en-GB" sz="1100" b="0" baseline="0" dirty="0"/>
          </a:p>
          <a:p>
            <a:pPr marL="228600" indent="-228600">
              <a:buAutoNum type="arabicPeriod"/>
            </a:pPr>
            <a:r>
              <a:rPr lang="en-GB" sz="1200" b="0" baseline="0" dirty="0"/>
              <a:t>Rename, Delete</a:t>
            </a:r>
            <a:r>
              <a:rPr lang="en-GB" sz="1100" b="0" baseline="0" dirty="0"/>
              <a:t>, files and with the </a:t>
            </a:r>
            <a:r>
              <a:rPr lang="en-GB" sz="1200" b="0" baseline="0" dirty="0"/>
              <a:t>editor on your workstation edit / create text files </a:t>
            </a:r>
            <a:r>
              <a:rPr lang="en-GB" sz="1100" b="0" baseline="0" dirty="0"/>
              <a:t>on the remote servers.</a:t>
            </a:r>
            <a:br>
              <a:rPr lang="en-GB" sz="1100" b="0" baseline="0" dirty="0"/>
            </a:br>
            <a:endParaRPr lang="en-GB" sz="1100" b="0" baseline="0" dirty="0"/>
          </a:p>
          <a:p>
            <a:pPr marL="228600" indent="-228600">
              <a:buAutoNum type="arabicPeriod"/>
            </a:pPr>
            <a:r>
              <a:rPr lang="en-GB" sz="1100" b="0" baseline="0" dirty="0"/>
              <a:t>Also </a:t>
            </a:r>
            <a:r>
              <a:rPr lang="en-GB" sz="1200" b="0" baseline="0" dirty="0"/>
              <a:t>copy files between servers </a:t>
            </a:r>
            <a:r>
              <a:rPr lang="en-GB" sz="1100" b="0" baseline="0" dirty="0"/>
              <a:t>(retaining file attributes).</a:t>
            </a:r>
            <a:endParaRPr lang="en-GB" b="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23</a:t>
            </a:fld>
            <a:endParaRPr lang="en-GB" altLang="en-US"/>
          </a:p>
        </p:txBody>
      </p:sp>
    </p:spTree>
    <p:extLst>
      <p:ext uri="{BB962C8B-B14F-4D97-AF65-F5344CB8AC3E}">
        <p14:creationId xmlns:p14="http://schemas.microsoft.com/office/powerpoint/2010/main" val="188060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a:t>Display Print / Batch Queues from multiple servers in explorer</a:t>
            </a:r>
            <a:r>
              <a:rPr lang="en-GB" b="0" baseline="0" dirty="0"/>
              <a:t> window.</a:t>
            </a:r>
            <a:br>
              <a:rPr lang="en-GB" b="0" baseline="0" dirty="0"/>
            </a:br>
            <a:endParaRPr lang="en-GB" b="0" baseline="0" dirty="0"/>
          </a:p>
          <a:p>
            <a:pPr marL="228600" indent="-228600">
              <a:buAutoNum type="arabicPeriod"/>
            </a:pPr>
            <a:r>
              <a:rPr lang="en-GB" b="0" baseline="0" dirty="0"/>
              <a:t>Queues and jobs can all be managed from this window.</a:t>
            </a:r>
            <a:br>
              <a:rPr lang="en-GB" b="0" baseline="0" dirty="0"/>
            </a:br>
            <a:endParaRPr lang="en-GB" b="0" baseline="0" dirty="0"/>
          </a:p>
          <a:p>
            <a:pPr marL="228600" indent="-228600">
              <a:buAutoNum type="arabicPeriod"/>
            </a:pPr>
            <a:r>
              <a:rPr lang="en-GB" b="0" baseline="0" dirty="0"/>
              <a:t>e.g. </a:t>
            </a:r>
          </a:p>
          <a:p>
            <a:pPr marL="685800" lvl="1" indent="-228600">
              <a:buFont typeface="Arial" panose="020B0604020202020204" pitchFamily="34" charset="0"/>
              <a:buChar char="•"/>
            </a:pPr>
            <a:r>
              <a:rPr lang="en-GB" b="0" baseline="0" dirty="0"/>
              <a:t>queues can be stopped / started</a:t>
            </a:r>
          </a:p>
          <a:p>
            <a:pPr marL="685800" lvl="1" indent="-228600">
              <a:buFont typeface="Arial" panose="020B0604020202020204" pitchFamily="34" charset="0"/>
              <a:buChar char="•"/>
            </a:pPr>
            <a:r>
              <a:rPr lang="en-GB" b="0" baseline="0" dirty="0"/>
              <a:t>jobs put on hold / released</a:t>
            </a:r>
          </a:p>
          <a:p>
            <a:pPr marL="685800" lvl="1" indent="-228600">
              <a:buFont typeface="Arial" panose="020B0604020202020204" pitchFamily="34" charset="0"/>
              <a:buChar char="•"/>
            </a:pPr>
            <a:r>
              <a:rPr lang="en-GB" b="0" baseline="0" dirty="0"/>
              <a:t>Waiting jobs dragged and dropped to another queue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24</a:t>
            </a:fld>
            <a:endParaRPr lang="en-GB" altLang="en-US"/>
          </a:p>
        </p:txBody>
      </p:sp>
    </p:spTree>
    <p:extLst>
      <p:ext uri="{BB962C8B-B14F-4D97-AF65-F5344CB8AC3E}">
        <p14:creationId xmlns:p14="http://schemas.microsoft.com/office/powerpoint/2010/main" val="151740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Multi-Platform System Management:  “Sysgem Enterprise Manager” (SEM).</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a:t>
            </a:fld>
            <a:endParaRPr lang="en-GB" altLang="en-US"/>
          </a:p>
        </p:txBody>
      </p:sp>
    </p:spTree>
    <p:extLst>
      <p:ext uri="{BB962C8B-B14F-4D97-AF65-F5344CB8AC3E}">
        <p14:creationId xmlns:p14="http://schemas.microsoft.com/office/powerpoint/2010/main" val="90595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b="0" dirty="0"/>
              <a:t>Enterprise Accounts window used by Help Desk / Use Admin / Security </a:t>
            </a:r>
            <a:r>
              <a:rPr lang="en-GB" b="0" dirty="0" err="1"/>
              <a:t>Gps</a:t>
            </a:r>
            <a:r>
              <a:rPr lang="en-GB" b="0" dirty="0"/>
              <a:t>.</a:t>
            </a:r>
            <a:br>
              <a:rPr lang="en-GB" b="0" dirty="0"/>
            </a:br>
            <a:endParaRPr lang="en-GB" b="0" dirty="0"/>
          </a:p>
          <a:p>
            <a:pPr marL="228600" indent="-228600">
              <a:buFont typeface="+mj-lt"/>
              <a:buAutoNum type="arabicPeriod"/>
            </a:pPr>
            <a:r>
              <a:rPr lang="en-GB" b="0" dirty="0"/>
              <a:t>Single</a:t>
            </a:r>
            <a:r>
              <a:rPr lang="en-GB" b="0" baseline="0" dirty="0"/>
              <a:t> SEM window lists accounts from multiple servers &amp; platform types.</a:t>
            </a:r>
            <a:br>
              <a:rPr lang="en-GB" b="0" baseline="0" dirty="0"/>
            </a:br>
            <a:endParaRPr lang="en-GB" b="0" baseline="0" dirty="0"/>
          </a:p>
          <a:p>
            <a:pPr marL="228600" indent="-228600">
              <a:buFont typeface="+mj-lt"/>
              <a:buAutoNum type="arabicPeriod"/>
            </a:pPr>
            <a:r>
              <a:rPr lang="en-GB" b="0" baseline="0" dirty="0"/>
              <a:t>List can be sorted /filtered on any column, e.g.:</a:t>
            </a:r>
          </a:p>
          <a:p>
            <a:pPr marL="685800" lvl="1" indent="-228600">
              <a:buFont typeface="Arial" panose="020B0604020202020204" pitchFamily="34" charset="0"/>
              <a:buChar char="•"/>
            </a:pPr>
            <a:r>
              <a:rPr lang="en-GB" b="0" baseline="0" dirty="0"/>
              <a:t>show accounts containing certain text string (across all servers)</a:t>
            </a:r>
          </a:p>
          <a:p>
            <a:pPr marL="685800" lvl="1" indent="-228600">
              <a:buFont typeface="Arial" panose="020B0604020202020204" pitchFamily="34" charset="0"/>
              <a:buChar char="•"/>
            </a:pPr>
            <a:r>
              <a:rPr lang="en-GB" b="0" baseline="0" dirty="0"/>
              <a:t>users who belong to a certain UIC group</a:t>
            </a:r>
          </a:p>
          <a:p>
            <a:pPr marL="685800" lvl="1" indent="-228600">
              <a:buFont typeface="Arial" panose="020B0604020202020204" pitchFamily="34" charset="0"/>
              <a:buChar char="•"/>
            </a:pPr>
            <a:r>
              <a:rPr lang="en-GB" b="0" baseline="0" dirty="0"/>
              <a:t>accounts with raised privileges</a:t>
            </a:r>
          </a:p>
          <a:p>
            <a:pPr marL="685800" lvl="1" indent="-228600">
              <a:buFont typeface="Arial" panose="020B0604020202020204" pitchFamily="34" charset="0"/>
              <a:buChar char="•"/>
            </a:pPr>
            <a:r>
              <a:rPr lang="en-GB" b="0" baseline="0" dirty="0"/>
              <a:t>not logged in for a period of time</a:t>
            </a:r>
          </a:p>
          <a:p>
            <a:pPr marL="228600" indent="-228600">
              <a:buFont typeface="+mj-lt"/>
              <a:buAutoNum type="arabicPeriod"/>
            </a:pPr>
            <a:endParaRPr lang="en-GB" b="0" dirty="0"/>
          </a:p>
          <a:p>
            <a:pPr marL="228600" indent="-228600">
              <a:buFont typeface="+mj-lt"/>
              <a:buAutoNum type="arabicPeriod"/>
            </a:pPr>
            <a:r>
              <a:rPr lang="en-GB" b="0" dirty="0"/>
              <a:t>In this example – all users from 3</a:t>
            </a:r>
            <a:r>
              <a:rPr lang="en-GB" b="0" baseline="0" dirty="0"/>
              <a:t> servers (782 users).</a:t>
            </a:r>
            <a:br>
              <a:rPr lang="en-GB" b="0" baseline="0" dirty="0"/>
            </a:br>
            <a:endParaRPr lang="en-GB" b="0" baseline="0" dirty="0"/>
          </a:p>
          <a:p>
            <a:pPr marL="228600" indent="-228600">
              <a:buFont typeface="+mj-lt"/>
              <a:buAutoNum type="arabicPeriod"/>
            </a:pPr>
            <a:r>
              <a:rPr lang="en-GB" b="0" baseline="0" dirty="0"/>
              <a:t>Click on “UIC” column title – who belongs to which groups over 3 servers.</a:t>
            </a:r>
            <a:br>
              <a:rPr lang="en-GB" b="0" baseline="0" dirty="0"/>
            </a:br>
            <a:endParaRPr lang="en-GB" b="0" baseline="0" dirty="0"/>
          </a:p>
          <a:p>
            <a:pPr marL="228600" indent="-228600">
              <a:buFont typeface="+mj-lt"/>
              <a:buAutoNum type="arabicPeriod"/>
            </a:pPr>
            <a:r>
              <a:rPr lang="en-GB" b="0" baseline="0" dirty="0"/>
              <a:t>Filter on UIC Group 100.</a:t>
            </a:r>
            <a:br>
              <a:rPr lang="en-GB" b="0" baseline="0" dirty="0"/>
            </a:br>
            <a:endParaRPr lang="en-GB" b="0" baseline="0" dirty="0"/>
          </a:p>
          <a:p>
            <a:pPr marL="228600" indent="-228600">
              <a:buFont typeface="+mj-lt"/>
              <a:buAutoNum type="arabicPeriod"/>
            </a:pPr>
            <a:r>
              <a:rPr lang="en-GB" b="0" baseline="0" dirty="0"/>
              <a:t>Filter hides information, doesn’t remove it. Remove filter - info returned.</a:t>
            </a:r>
            <a:br>
              <a:rPr lang="en-GB" b="0" baseline="0" dirty="0"/>
            </a:br>
            <a:endParaRPr lang="en-GB" b="0" baseline="0" dirty="0"/>
          </a:p>
          <a:p>
            <a:pPr marL="228600" indent="-228600">
              <a:buFont typeface="+mj-lt"/>
              <a:buAutoNum type="arabicPeriod"/>
            </a:pPr>
            <a:r>
              <a:rPr lang="en-GB" b="0" baseline="0" dirty="0"/>
              <a:t>Pre-set filters – e.g. raised </a:t>
            </a:r>
            <a:r>
              <a:rPr lang="en-GB" b="0" baseline="0" dirty="0" err="1"/>
              <a:t>privs</a:t>
            </a:r>
            <a:r>
              <a:rPr lang="en-GB" b="0" baseline="0" dirty="0"/>
              <a:t>. (3 servers - 156 raised </a:t>
            </a:r>
            <a:r>
              <a:rPr lang="en-GB" b="0" baseline="0" dirty="0" err="1"/>
              <a:t>priv’d</a:t>
            </a:r>
            <a:r>
              <a:rPr lang="en-GB" b="0" baseline="0" dirty="0"/>
              <a:t> accounts).</a:t>
            </a:r>
          </a:p>
          <a:p>
            <a:pPr marL="228600" indent="-228600">
              <a:buFont typeface="+mj-lt"/>
              <a:buAutoNum type="arabicPeriod"/>
            </a:pPr>
            <a:endParaRPr lang="en-GB" b="0" baseline="0" dirty="0"/>
          </a:p>
          <a:p>
            <a:pPr marL="228600" indent="-228600">
              <a:buFont typeface="+mj-lt"/>
              <a:buAutoNum type="arabicPeriod"/>
            </a:pPr>
            <a:r>
              <a:rPr lang="en-GB" b="0" baseline="0" dirty="0"/>
              <a:t>Sort on last login – why do accounts need raised </a:t>
            </a:r>
            <a:r>
              <a:rPr lang="en-GB" b="0" baseline="0" dirty="0" err="1"/>
              <a:t>privs</a:t>
            </a:r>
            <a:r>
              <a:rPr lang="en-GB" b="0" baseline="0" dirty="0"/>
              <a:t> if not used?</a:t>
            </a:r>
            <a:br>
              <a:rPr lang="en-GB" b="0" baseline="0" dirty="0"/>
            </a:br>
            <a:endParaRPr lang="en-GB" b="0" baseline="0" dirty="0"/>
          </a:p>
          <a:p>
            <a:pPr marL="228600" indent="-228600">
              <a:buFont typeface="+mj-lt"/>
              <a:buAutoNum type="arabicPeriod"/>
            </a:pPr>
            <a:r>
              <a:rPr lang="en-GB" b="0" baseline="0" dirty="0"/>
              <a:t> Most </a:t>
            </a:r>
            <a:r>
              <a:rPr lang="en-GB" b="0" baseline="0" dirty="0" err="1"/>
              <a:t>priv’d</a:t>
            </a:r>
            <a:r>
              <a:rPr lang="en-GB" b="0" baseline="0" dirty="0"/>
              <a:t> accounts are disabled (see status column).</a:t>
            </a:r>
            <a:br>
              <a:rPr lang="en-GB" b="0" baseline="0" dirty="0"/>
            </a:br>
            <a:endParaRPr lang="en-GB" b="0" baseline="0" dirty="0"/>
          </a:p>
          <a:p>
            <a:pPr marL="228600" indent="-228600">
              <a:buFont typeface="+mj-lt"/>
              <a:buAutoNum type="arabicPeriod"/>
            </a:pPr>
            <a:r>
              <a:rPr lang="en-GB" b="0" baseline="0" dirty="0"/>
              <a:t>Multiple selection of accounts – perform single menu option (e.g. disable).</a:t>
            </a:r>
            <a:br>
              <a:rPr lang="en-GB" b="0" baseline="0" dirty="0"/>
            </a:br>
            <a:endParaRPr lang="en-GB" b="0" baseline="0" dirty="0"/>
          </a:p>
          <a:p>
            <a:pPr marL="228600" indent="-228600">
              <a:buFont typeface="+mj-lt"/>
              <a:buAutoNum type="arabicPeriod"/>
            </a:pPr>
            <a:r>
              <a:rPr lang="en-GB" b="0" baseline="0" dirty="0"/>
              <a:t>Similarly – create accounts on multiple servers in a single transaction.</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25</a:t>
            </a:fld>
            <a:endParaRPr lang="en-GB" altLang="en-US"/>
          </a:p>
        </p:txBody>
      </p:sp>
    </p:spTree>
    <p:extLst>
      <p:ext uri="{BB962C8B-B14F-4D97-AF65-F5344CB8AC3E}">
        <p14:creationId xmlns:p14="http://schemas.microsoft.com/office/powerpoint/2010/main" val="23227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a:t>Large</a:t>
            </a:r>
            <a:r>
              <a:rPr lang="en-GB" b="0" baseline="0" dirty="0"/>
              <a:t> number </a:t>
            </a:r>
            <a:r>
              <a:rPr lang="en-GB" sz="1100" b="0" baseline="0" dirty="0"/>
              <a:t>of SEM displays for </a:t>
            </a:r>
            <a:r>
              <a:rPr lang="en-GB" b="0" baseline="0" dirty="0"/>
              <a:t>monitoring </a:t>
            </a:r>
            <a:r>
              <a:rPr lang="en-GB" sz="1100" b="0" baseline="0" dirty="0"/>
              <a:t>servers &amp; </a:t>
            </a:r>
            <a:r>
              <a:rPr lang="en-GB" sz="1200" b="0" baseline="0" dirty="0"/>
              <a:t>return</a:t>
            </a:r>
            <a:r>
              <a:rPr lang="en-GB" sz="1100" b="0" baseline="0" dirty="0"/>
              <a:t> info.</a:t>
            </a:r>
            <a:r>
              <a:rPr lang="en-GB" sz="800" b="0" baseline="0" dirty="0"/>
              <a:t/>
            </a:r>
            <a:br>
              <a:rPr lang="en-GB" sz="800" b="0" baseline="0" dirty="0"/>
            </a:br>
            <a:endParaRPr lang="en-GB" sz="800" b="0" baseline="0" dirty="0"/>
          </a:p>
          <a:p>
            <a:pPr marL="228600" indent="-228600">
              <a:buAutoNum type="arabicPeriod"/>
            </a:pPr>
            <a:r>
              <a:rPr lang="en-GB" sz="1100" b="0" dirty="0"/>
              <a:t>E.G. Disk Monitor:</a:t>
            </a:r>
          </a:p>
          <a:p>
            <a:pPr marL="685800" lvl="1" indent="-228600">
              <a:buFont typeface="Arial" panose="020B0604020202020204" pitchFamily="34" charset="0"/>
              <a:buChar char="•"/>
            </a:pPr>
            <a:r>
              <a:rPr lang="en-GB" sz="1100" b="0" dirty="0"/>
              <a:t>which </a:t>
            </a:r>
            <a:r>
              <a:rPr lang="en-GB" sz="1200" b="0" dirty="0"/>
              <a:t>volumes</a:t>
            </a:r>
            <a:r>
              <a:rPr lang="en-GB" sz="1100" b="0" dirty="0"/>
              <a:t> available</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a:solidFill>
                  <a:schemeClr val="tx1"/>
                </a:solidFill>
                <a:effectLst/>
                <a:latin typeface="Arial" charset="0"/>
                <a:ea typeface="+mn-ea"/>
                <a:cs typeface="+mn-cs"/>
              </a:rPr>
              <a:t>device name </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a:solidFill>
                  <a:schemeClr val="tx1"/>
                </a:solidFill>
                <a:effectLst/>
                <a:latin typeface="Arial" charset="0"/>
                <a:ea typeface="+mn-ea"/>
                <a:cs typeface="+mn-cs"/>
              </a:rPr>
              <a:t>error counts</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a:solidFill>
                  <a:schemeClr val="tx1"/>
                </a:solidFill>
                <a:effectLst/>
                <a:latin typeface="Arial" charset="0"/>
                <a:ea typeface="+mn-ea"/>
                <a:cs typeface="+mn-cs"/>
              </a:rPr>
              <a:t>total size of the disks </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kern="1200" dirty="0">
                <a:solidFill>
                  <a:schemeClr val="tx1"/>
                </a:solidFill>
                <a:effectLst/>
                <a:latin typeface="Arial" charset="0"/>
                <a:ea typeface="+mn-ea"/>
                <a:cs typeface="+mn-cs"/>
              </a:rPr>
              <a:t>amount of used space &amp; free space in megabytes / blocks</a:t>
            </a:r>
            <a:r>
              <a:rPr lang="en-GB" sz="1100" b="0" dirty="0"/>
              <a:t/>
            </a:r>
            <a:br>
              <a:rPr lang="en-GB" sz="1100" b="0" dirty="0"/>
            </a:br>
            <a:endParaRPr lang="en-GB" sz="1100" b="0" dirty="0"/>
          </a:p>
          <a:p>
            <a:pPr marL="228600" indent="-228600">
              <a:buAutoNum type="arabicPeriod"/>
            </a:pPr>
            <a:r>
              <a:rPr lang="en-GB" sz="1100" b="0" dirty="0"/>
              <a:t>Filters</a:t>
            </a:r>
            <a:r>
              <a:rPr lang="en-GB" sz="1100" b="0" baseline="0" dirty="0"/>
              <a:t> show or hide information that match criteria.</a:t>
            </a:r>
            <a:br>
              <a:rPr lang="en-GB" sz="1100" b="0" baseline="0" dirty="0"/>
            </a:br>
            <a:endParaRPr lang="en-GB" sz="1100" b="0" baseline="0" dirty="0"/>
          </a:p>
          <a:p>
            <a:pPr marL="228600" indent="-228600">
              <a:buAutoNum type="arabicPeriod"/>
            </a:pPr>
            <a:r>
              <a:rPr lang="en-GB" sz="1100" b="0" baseline="0" dirty="0"/>
              <a:t>Automatic refresh.</a:t>
            </a:r>
            <a:br>
              <a:rPr lang="en-GB" sz="1100" b="0" baseline="0" dirty="0"/>
            </a:br>
            <a:endParaRPr lang="en-GB" sz="1100" b="0" baseline="0" dirty="0"/>
          </a:p>
          <a:p>
            <a:pPr marL="228600" indent="-228600">
              <a:buAutoNum type="arabicPeriod"/>
            </a:pPr>
            <a:r>
              <a:rPr lang="en-GB" sz="1100" b="0" dirty="0"/>
              <a:t>Alarms – take action when thresholds exceeded:</a:t>
            </a:r>
          </a:p>
          <a:p>
            <a:pPr marL="685800" lvl="1" indent="-228600">
              <a:buFont typeface="Arial" panose="020B0604020202020204" pitchFamily="34" charset="0"/>
              <a:buChar char="•"/>
            </a:pPr>
            <a:r>
              <a:rPr lang="en-GB" sz="1100" b="0" dirty="0"/>
              <a:t>email notification – different recipients based on calendar</a:t>
            </a:r>
          </a:p>
          <a:p>
            <a:pPr marL="685800" lvl="1" indent="-228600">
              <a:buFont typeface="Arial" panose="020B0604020202020204" pitchFamily="34" charset="0"/>
              <a:buChar char="•"/>
            </a:pPr>
            <a:r>
              <a:rPr lang="en-GB" sz="1100" b="0" dirty="0"/>
              <a:t>run script on client</a:t>
            </a:r>
          </a:p>
          <a:p>
            <a:pPr marL="685800" lvl="1" indent="-228600">
              <a:buFont typeface="Arial" panose="020B0604020202020204" pitchFamily="34" charset="0"/>
              <a:buChar char="•"/>
            </a:pPr>
            <a:r>
              <a:rPr lang="en-GB" sz="1100" b="0" dirty="0"/>
              <a:t>run script on server – with info regarding why alarm was triggered</a:t>
            </a:r>
            <a:br>
              <a:rPr lang="en-GB" sz="1100" b="0" dirty="0"/>
            </a:br>
            <a:endParaRPr lang="en-GB" sz="1100" b="0" dirty="0"/>
          </a:p>
          <a:p>
            <a:pPr marL="228600" indent="-228600">
              <a:buAutoNum type="arabicPeriod"/>
            </a:pPr>
            <a:r>
              <a:rPr lang="en-GB" sz="1100" b="0" dirty="0"/>
              <a:t> Display not only text – but also chart representation</a:t>
            </a:r>
            <a:r>
              <a:rPr lang="en-GB" sz="1100" b="0" baseline="0" dirty="0"/>
              <a:t> when data = %ages.</a:t>
            </a:r>
            <a:br>
              <a:rPr lang="en-GB" sz="1100" b="0" baseline="0" dirty="0"/>
            </a:br>
            <a:endParaRPr lang="en-GB" sz="1100" b="0" baseline="0" dirty="0"/>
          </a:p>
          <a:p>
            <a:pPr marL="228600" indent="-228600">
              <a:buAutoNum type="arabicPeriod"/>
            </a:pPr>
            <a:r>
              <a:rPr lang="en-GB" sz="1100" b="0" baseline="0" dirty="0"/>
              <a:t>CPU Usage as chart – drill down– see detailed info at any point.</a:t>
            </a:r>
            <a:br>
              <a:rPr lang="en-GB" sz="1100" b="0" baseline="0" dirty="0"/>
            </a:br>
            <a:endParaRPr lang="en-GB" sz="1100" b="0" baseline="0" dirty="0"/>
          </a:p>
          <a:p>
            <a:pPr marL="228600" indent="-228600">
              <a:buAutoNum type="arabicPeriod"/>
            </a:pPr>
            <a:r>
              <a:rPr lang="en-GB" sz="1100" b="0" baseline="0" dirty="0"/>
              <a:t>Charts can be saved in a historical log and browsed after the event and run displays automatically 24/7 as Windows service.</a:t>
            </a:r>
            <a:r>
              <a:rPr lang="en-GB" sz="1100" dirty="0"/>
              <a:t/>
            </a:r>
            <a:br>
              <a:rPr lang="en-GB" sz="1100" dirty="0"/>
            </a:br>
            <a:endParaRPr lang="en-GB" sz="1100" dirty="0"/>
          </a:p>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26</a:t>
            </a:fld>
            <a:endParaRPr lang="en-GB" altLang="en-US"/>
          </a:p>
        </p:txBody>
      </p:sp>
    </p:spTree>
    <p:extLst>
      <p:ext uri="{BB962C8B-B14F-4D97-AF65-F5344CB8AC3E}">
        <p14:creationId xmlns:p14="http://schemas.microsoft.com/office/powerpoint/2010/main" val="397161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b="0" dirty="0"/>
              <a:t>Scripts run on the agent to gather information for display in</a:t>
            </a:r>
            <a:r>
              <a:rPr lang="en-GB" b="0" baseline="0" dirty="0"/>
              <a:t> the SEM window.</a:t>
            </a:r>
            <a:br>
              <a:rPr lang="en-GB" b="0" baseline="0" dirty="0"/>
            </a:br>
            <a:endParaRPr lang="en-GB" b="0" baseline="0" dirty="0"/>
          </a:p>
          <a:p>
            <a:pPr marL="228600" indent="-228600">
              <a:buAutoNum type="arabicPeriod"/>
            </a:pPr>
            <a:r>
              <a:rPr lang="en-GB" b="0" baseline="0" dirty="0"/>
              <a:t>One script for each platform type – the appropriate on is sent to the connected agent(s) depending on the platform.</a:t>
            </a:r>
            <a:br>
              <a:rPr lang="en-GB" b="0" baseline="0" dirty="0"/>
            </a:br>
            <a:endParaRPr lang="en-GB" b="0" baseline="0" dirty="0"/>
          </a:p>
          <a:p>
            <a:pPr marL="228600" indent="-228600">
              <a:buAutoNum type="arabicPeriod"/>
            </a:pPr>
            <a:r>
              <a:rPr lang="en-GB" b="0" baseline="0" dirty="0"/>
              <a:t>Pre- and Post- processing scripts run on the GUI before and after the main script is run on the agent to modify / filter the output from the agent.</a:t>
            </a:r>
            <a:br>
              <a:rPr lang="en-GB" b="0" baseline="0" dirty="0"/>
            </a:br>
            <a:endParaRPr lang="en-GB" b="0" baseline="0" dirty="0"/>
          </a:p>
          <a:p>
            <a:pPr marL="228600" indent="-228600">
              <a:buAutoNum type="arabicPeriod"/>
            </a:pPr>
            <a:r>
              <a:rPr lang="en-GB" b="0" baseline="0" dirty="0"/>
              <a:t>Customisations included in a separate file and substituted at run–time. Custom Include files are NOT overwritten with software upgrades.</a:t>
            </a:r>
            <a:br>
              <a:rPr lang="en-GB" b="0" baseline="0" dirty="0"/>
            </a:br>
            <a:endParaRPr lang="en-GB" b="0" baseline="0" dirty="0"/>
          </a:p>
          <a:p>
            <a:pPr marL="228600" indent="-228600">
              <a:buAutoNum type="arabicPeriod"/>
            </a:pPr>
            <a:r>
              <a:rPr lang="en-GB" b="0" baseline="0" dirty="0"/>
              <a:t>Custom Substitution code inserted at strategic points in the code.</a:t>
            </a:r>
            <a:br>
              <a:rPr lang="en-GB" b="0" baseline="0" dirty="0"/>
            </a:br>
            <a:endParaRPr lang="en-GB" b="0" baseline="0" dirty="0"/>
          </a:p>
          <a:p>
            <a:pPr marL="228600" indent="-228600">
              <a:buAutoNum type="arabicPeriod"/>
            </a:pPr>
            <a:r>
              <a:rPr lang="en-GB" b="0" baseline="0" dirty="0"/>
              <a:t>Menu options – All code and UI available for customisations – and all can survive a software upgrade.</a:t>
            </a:r>
            <a:br>
              <a:rPr lang="en-GB" b="0" baseline="0" dirty="0"/>
            </a:br>
            <a:endParaRPr lang="en-GB" b="0" baseline="0" dirty="0"/>
          </a:p>
          <a:p>
            <a:pPr marL="228600" indent="-228600">
              <a:buAutoNum type="arabicPeriod"/>
            </a:pPr>
            <a:r>
              <a:rPr lang="en-GB" b="0" baseline="0" dirty="0"/>
              <a:t>Conclusion – SEM has a very open architecture and can be customized to meet user needs.</a:t>
            </a:r>
          </a:p>
          <a:p>
            <a:pPr marL="0" indent="0">
              <a:buNone/>
            </a:pPr>
            <a:endParaRPr lang="en-GB" b="0" baseline="0"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28</a:t>
            </a:fld>
            <a:endParaRPr lang="en-GB" altLang="en-US"/>
          </a:p>
        </p:txBody>
      </p:sp>
    </p:spTree>
    <p:extLst>
      <p:ext uri="{BB962C8B-B14F-4D97-AF65-F5344CB8AC3E}">
        <p14:creationId xmlns:p14="http://schemas.microsoft.com/office/powerpoint/2010/main" val="362021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29</a:t>
            </a:fld>
            <a:endParaRPr lang="en-GB" altLang="en-US"/>
          </a:p>
        </p:txBody>
      </p:sp>
    </p:spTree>
    <p:extLst>
      <p:ext uri="{BB962C8B-B14F-4D97-AF65-F5344CB8AC3E}">
        <p14:creationId xmlns:p14="http://schemas.microsoft.com/office/powerpoint/2010/main" val="271775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a:t>1. Have you ever known a system manager with time to spare?</a:t>
            </a:r>
          </a:p>
          <a:p>
            <a:endParaRPr lang="en-GB" baseline="0" dirty="0"/>
          </a:p>
          <a:p>
            <a:r>
              <a:rPr lang="en-GB" baseline="0" dirty="0"/>
              <a:t>2</a:t>
            </a:r>
            <a:r>
              <a:rPr lang="en-GB" dirty="0"/>
              <a:t>. The primary objective of Sysgem Enterprise Manager (SEM) is to provide</a:t>
            </a:r>
            <a:r>
              <a:rPr lang="en-GB" baseline="0" dirty="0"/>
              <a:t> a secure system whereby routine tasks can be offloaded from busy, technical (and therefore expensive), system managers and assign those tasks to other (less-technically experienced) individuals in the organization such as help desk operators.</a:t>
            </a:r>
          </a:p>
          <a:p>
            <a:endParaRPr lang="en-GB" baseline="0" dirty="0"/>
          </a:p>
          <a:p>
            <a:r>
              <a:rPr lang="en-GB" baseline="0" dirty="0"/>
              <a:t>3. Since the primary user of SEM will be help desk operators, user administrators, security managers, etc. we want the UI to be intuitive, non-technical and be available on users’ desktops. We chose a GUI interface on the Windows platform. [One may ask – why not a browser interface? And indeed that would have perhaps have been a better interface for general use, but actually would have been very much more difficult to make it customizable – which was another of our objectives.]</a:t>
            </a:r>
          </a:p>
          <a:p>
            <a:endParaRPr lang="en-GB" baseline="0"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3</a:t>
            </a:fld>
            <a:endParaRPr lang="en-GB" altLang="en-US"/>
          </a:p>
        </p:txBody>
      </p:sp>
    </p:spTree>
    <p:extLst>
      <p:ext uri="{BB962C8B-B14F-4D97-AF65-F5344CB8AC3E}">
        <p14:creationId xmlns:p14="http://schemas.microsoft.com/office/powerpoint/2010/main" val="52703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Authorization Server to be the focal point of Sysgem Enterprise Manager (SEM).</a:t>
            </a:r>
          </a:p>
          <a:p>
            <a:endParaRPr lang="en-GB" dirty="0"/>
          </a:p>
          <a:p>
            <a:r>
              <a:rPr lang="en-GB" dirty="0"/>
              <a:t>2. SEM users to</a:t>
            </a:r>
            <a:r>
              <a:rPr lang="en-GB" baseline="0" dirty="0"/>
              <a:t> have an account that is held at the Authorization Centre.</a:t>
            </a:r>
          </a:p>
          <a:p>
            <a:endParaRPr lang="en-GB" baseline="0" dirty="0"/>
          </a:p>
          <a:p>
            <a:r>
              <a:rPr lang="en-GB" baseline="0" dirty="0"/>
              <a:t>3. SEM user accounts to hold profiles (for permissions) that determine the level of access for individual users.</a:t>
            </a:r>
          </a:p>
          <a:p>
            <a:endParaRPr lang="en-GB" baseline="0" dirty="0"/>
          </a:p>
          <a:p>
            <a:r>
              <a:rPr lang="en-GB" baseline="0" dirty="0"/>
              <a:t>4. Authorization Server ‘signs’ messages before transmission to Agents.</a:t>
            </a:r>
          </a:p>
          <a:p>
            <a:endParaRPr lang="en-GB" baseline="0" dirty="0"/>
          </a:p>
          <a:p>
            <a:r>
              <a:rPr lang="en-GB" baseline="0" dirty="0"/>
              <a:t>5. Authorization Server is default locations for Audit Trail and other SEM databases.</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4</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a:t>SEM users log into SEM using client software on their workstations to access their SEM user accounts held at the Authorization Server.</a:t>
            </a:r>
            <a:br>
              <a:rPr lang="en-GB" dirty="0"/>
            </a:br>
            <a:endParaRPr lang="en-GB" dirty="0"/>
          </a:p>
          <a:p>
            <a:pPr marL="228600" indent="-228600">
              <a:buAutoNum type="arabicPeriod"/>
            </a:pPr>
            <a:r>
              <a:rPr lang="en-GB" dirty="0"/>
              <a:t>User</a:t>
            </a:r>
            <a:r>
              <a:rPr lang="en-GB" baseline="0" dirty="0"/>
              <a:t> profiles at Authorization Server control SEM account permissions.</a:t>
            </a:r>
            <a:br>
              <a:rPr lang="en-GB" baseline="0" dirty="0"/>
            </a:br>
            <a:endParaRPr lang="en-GB" baseline="0" dirty="0"/>
          </a:p>
          <a:p>
            <a:pPr marL="228600" indent="-228600">
              <a:buAutoNum type="arabicPeriod"/>
            </a:pPr>
            <a:r>
              <a:rPr lang="en-GB" dirty="0"/>
              <a:t>SEM</a:t>
            </a:r>
            <a:r>
              <a:rPr lang="en-GB" baseline="0" dirty="0"/>
              <a:t> software components split between three locations:</a:t>
            </a:r>
          </a:p>
          <a:p>
            <a:pPr marL="685800" lvl="1" indent="-228600">
              <a:buFont typeface="Arial" panose="020B0604020202020204" pitchFamily="34" charset="0"/>
              <a:buChar char="•"/>
            </a:pPr>
            <a:r>
              <a:rPr lang="en-GB" baseline="0" dirty="0"/>
              <a:t>The user’s Windows workstation</a:t>
            </a:r>
          </a:p>
          <a:p>
            <a:pPr marL="685800" lvl="1" indent="-228600">
              <a:buFont typeface="Arial" panose="020B0604020202020204" pitchFamily="34" charset="0"/>
              <a:buChar char="•"/>
            </a:pPr>
            <a:r>
              <a:rPr lang="en-GB" baseline="0" dirty="0"/>
              <a:t>A central Windows Server that we shall name the “Authorization Server”</a:t>
            </a:r>
          </a:p>
          <a:p>
            <a:pPr marL="685800" lvl="1" indent="-228600">
              <a:buFont typeface="Arial" panose="020B0604020202020204" pitchFamily="34" charset="0"/>
              <a:buChar char="•"/>
            </a:pPr>
            <a:r>
              <a:rPr lang="en-GB" baseline="0" dirty="0"/>
              <a:t>The target systems to be managed</a:t>
            </a:r>
          </a:p>
          <a:p>
            <a:pPr marL="685800" lvl="1" indent="-228600">
              <a:buFont typeface="Arial" panose="020B0604020202020204" pitchFamily="34" charset="0"/>
              <a:buChar char="•"/>
            </a:pPr>
            <a:endParaRPr lang="en-GB" baseline="0" dirty="0"/>
          </a:p>
          <a:p>
            <a:pPr marL="228600" lvl="0" indent="-228600">
              <a:buFont typeface="+mj-lt"/>
              <a:buAutoNum type="arabicPeriod"/>
            </a:pPr>
            <a:r>
              <a:rPr lang="en-GB" baseline="0" dirty="0"/>
              <a:t>In these locations we will have the following software components:</a:t>
            </a:r>
          </a:p>
          <a:p>
            <a:pPr marL="628650" lvl="1" indent="-171450">
              <a:buFont typeface="Arial" panose="020B0604020202020204" pitchFamily="34" charset="0"/>
              <a:buChar char="•"/>
            </a:pPr>
            <a:r>
              <a:rPr lang="en-GB" baseline="0" dirty="0"/>
              <a:t>Workstation: “SEM Client” – to provide all the GUI to the user</a:t>
            </a:r>
          </a:p>
          <a:p>
            <a:pPr marL="628650" lvl="1" indent="-171450">
              <a:buFont typeface="Arial" panose="020B0604020202020204" pitchFamily="34" charset="0"/>
              <a:buChar char="•"/>
            </a:pPr>
            <a:r>
              <a:rPr lang="en-GB" baseline="0" dirty="0"/>
              <a:t>Central Authorization Server: “SEM Authorization Server” – to be the secure location for validation SEM user logins, repository for user permissions, all script and UI libraries, Audit and other databases, SEM certificate authority</a:t>
            </a:r>
          </a:p>
          <a:p>
            <a:pPr marL="628650" lvl="1" indent="-171450">
              <a:buFont typeface="Arial" panose="020B0604020202020204" pitchFamily="34" charset="0"/>
              <a:buChar char="•"/>
            </a:pPr>
            <a:r>
              <a:rPr lang="en-GB" baseline="0" dirty="0"/>
              <a:t>Target System: “SEM Agent” – to be used as a ‘script processing engine’ – communicates with the SEM Client, receives and executes scripts sent by the client and returns output to it</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5</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a:pPr>
            <a:r>
              <a:rPr lang="en-GB" dirty="0"/>
              <a:t>Authorization Server holds all scripts that are run on target managed servers.</a:t>
            </a:r>
          </a:p>
          <a:p>
            <a:pPr marL="0" indent="0">
              <a:buNone/>
            </a:pPr>
            <a:endParaRPr lang="en-GB" dirty="0"/>
          </a:p>
          <a:p>
            <a:pPr marL="0" indent="0">
              <a:buNone/>
            </a:pPr>
            <a:r>
              <a:rPr lang="en-GB" dirty="0"/>
              <a:t>2.  Updates and customizations concentrated here.</a:t>
            </a:r>
            <a:br>
              <a:rPr lang="en-GB" dirty="0"/>
            </a:br>
            <a:endParaRPr lang="en-GB" dirty="0"/>
          </a:p>
          <a:p>
            <a:pPr marL="0" indent="0">
              <a:buNone/>
            </a:pPr>
            <a:r>
              <a:rPr lang="en-GB" dirty="0"/>
              <a:t>3.  Scripts transmitted to SEM agents with every transaction.</a:t>
            </a:r>
            <a:br>
              <a:rPr lang="en-GB" dirty="0"/>
            </a:br>
            <a:endParaRPr lang="en-GB" dirty="0"/>
          </a:p>
          <a:p>
            <a:pPr marL="0" indent="0">
              <a:buNone/>
            </a:pPr>
            <a:r>
              <a:rPr lang="en-GB" dirty="0"/>
              <a:t>4.  So, software is self propagated to all managed servers from the central Authorization Server.</a:t>
            </a:r>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6</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eaLnBrk="0" fontAlgn="base" hangingPunct="0"/>
            <a:r>
              <a:rPr lang="en-GB" sz="1200" kern="1200" dirty="0">
                <a:solidFill>
                  <a:schemeClr val="tx1"/>
                </a:solidFill>
                <a:effectLst/>
                <a:latin typeface="Arial" charset="0"/>
                <a:ea typeface="+mn-ea"/>
                <a:cs typeface="+mn-cs"/>
              </a:rPr>
              <a:t>1.  For security reasons, all transaction messages used in the SEM network are first ‘signed’ by the Authorization Server. </a:t>
            </a:r>
            <a:br>
              <a:rPr lang="en-GB" sz="1200" kern="1200" dirty="0">
                <a:solidFill>
                  <a:schemeClr val="tx1"/>
                </a:solidFill>
                <a:effectLst/>
                <a:latin typeface="Arial" charset="0"/>
                <a:ea typeface="+mn-ea"/>
                <a:cs typeface="+mn-cs"/>
              </a:rPr>
            </a:br>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2.  Unsigned or incorrectly signed messages will be rejected by recipient software components.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7</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1. All messages sent from the SEM Client</a:t>
            </a:r>
            <a:r>
              <a:rPr lang="en-GB" baseline="0" dirty="0"/>
              <a:t> to target servers will first be ‘signed’ by the SEM Authorization Server and returned to the GUI for onward transition to the target server(s).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8</a:t>
            </a:fld>
            <a:endParaRPr lang="en-GB" altLang="en-US"/>
          </a:p>
        </p:txBody>
      </p:sp>
    </p:spTree>
    <p:extLst>
      <p:ext uri="{BB962C8B-B14F-4D97-AF65-F5344CB8AC3E}">
        <p14:creationId xmlns:p14="http://schemas.microsoft.com/office/powerpoint/2010/main" val="31712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eaLnBrk="0" fontAlgn="base" hangingPunct="0">
              <a:buAutoNum type="arabicPeriod"/>
            </a:pPr>
            <a:r>
              <a:rPr lang="en-GB" sz="1200" kern="1200" dirty="0">
                <a:solidFill>
                  <a:schemeClr val="tx1"/>
                </a:solidFill>
                <a:effectLst/>
                <a:latin typeface="Arial" charset="0"/>
                <a:ea typeface="+mn-ea"/>
                <a:cs typeface="+mn-cs"/>
              </a:rPr>
              <a:t>SEM databases such as the SEM Audit Trail Database can be located in any location as they are accessed via ‘Open Database Connectivity’ (ODBC) but by default they will be centralised at the Authorization Server.</a:t>
            </a:r>
          </a:p>
          <a:p>
            <a:pPr marL="228600" indent="-228600" eaLnBrk="0" fontAlgn="base" hangingPunct="0">
              <a:buAutoNum type="arabicPeriod"/>
            </a:pPr>
            <a:endParaRPr lang="en-GB" sz="1200" kern="1200" dirty="0">
              <a:solidFill>
                <a:schemeClr val="tx1"/>
              </a:solidFill>
              <a:effectLst/>
              <a:latin typeface="Arial" charset="0"/>
              <a:ea typeface="+mn-ea"/>
              <a:cs typeface="+mn-cs"/>
            </a:endParaRPr>
          </a:p>
          <a:p>
            <a:pPr marL="228600" indent="-228600" eaLnBrk="0" fontAlgn="base" hangingPunct="0">
              <a:buAutoNum type="arabicPeriod"/>
            </a:pPr>
            <a:r>
              <a:rPr lang="en-GB" sz="1200" kern="1200" dirty="0">
                <a:solidFill>
                  <a:schemeClr val="tx1"/>
                </a:solidFill>
                <a:effectLst/>
                <a:latin typeface="Arial" charset="0"/>
                <a:ea typeface="+mn-ea"/>
                <a:cs typeface="+mn-cs"/>
              </a:rPr>
              <a:t>The SEM Authorization Server makes</a:t>
            </a:r>
            <a:r>
              <a:rPr lang="en-GB" sz="1200" kern="1200" baseline="0" dirty="0">
                <a:solidFill>
                  <a:schemeClr val="tx1"/>
                </a:solidFill>
                <a:effectLst/>
                <a:latin typeface="Arial" charset="0"/>
                <a:ea typeface="+mn-ea"/>
                <a:cs typeface="+mn-cs"/>
              </a:rPr>
              <a:t> calls to ODBC routines </a:t>
            </a:r>
            <a:r>
              <a:rPr lang="en-GB" sz="1200" kern="1200" dirty="0">
                <a:solidFill>
                  <a:schemeClr val="tx1"/>
                </a:solidFill>
                <a:effectLst/>
                <a:latin typeface="Arial" charset="0"/>
                <a:ea typeface="+mn-ea"/>
                <a:cs typeface="+mn-cs"/>
              </a:rPr>
              <a:t>to write to the databases.</a:t>
            </a:r>
            <a:endParaRPr lang="en-GB" dirty="0"/>
          </a:p>
        </p:txBody>
      </p:sp>
      <p:sp>
        <p:nvSpPr>
          <p:cNvPr id="4" name="Slide Number Placeholder 3"/>
          <p:cNvSpPr>
            <a:spLocks noGrp="1"/>
          </p:cNvSpPr>
          <p:nvPr>
            <p:ph type="sldNum" sz="quarter" idx="10"/>
          </p:nvPr>
        </p:nvSpPr>
        <p:spPr/>
        <p:txBody>
          <a:bodyPr/>
          <a:lstStyle/>
          <a:p>
            <a:pPr>
              <a:defRPr/>
            </a:pPr>
            <a:fld id="{942399BC-13B3-44EA-A465-9441AB6A84E0}" type="slidenum">
              <a:rPr lang="en-GB" altLang="en-US" smtClean="0"/>
              <a:pPr>
                <a:defRPr/>
              </a:pPr>
              <a:t>9</a:t>
            </a:fld>
            <a:endParaRPr lang="en-GB" altLang="en-US"/>
          </a:p>
        </p:txBody>
      </p:sp>
    </p:spTree>
    <p:extLst>
      <p:ext uri="{BB962C8B-B14F-4D97-AF65-F5344CB8AC3E}">
        <p14:creationId xmlns:p14="http://schemas.microsoft.com/office/powerpoint/2010/main" val="105912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DF289599-B592-473D-85DE-CF85E2B8E334}" type="slidenum">
              <a:rPr lang="en-GB" altLang="en-US"/>
              <a:pPr>
                <a:defRPr/>
              </a:pPr>
              <a:t>‹#›</a:t>
            </a:fld>
            <a:endParaRPr lang="en-GB" altLang="en-US"/>
          </a:p>
        </p:txBody>
      </p:sp>
    </p:spTree>
    <p:extLst>
      <p:ext uri="{BB962C8B-B14F-4D97-AF65-F5344CB8AC3E}">
        <p14:creationId xmlns:p14="http://schemas.microsoft.com/office/powerpoint/2010/main" val="307320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333CA1E0-21CE-497C-A2E4-385FCEE3DB2E}" type="slidenum">
              <a:rPr lang="en-GB" altLang="en-US"/>
              <a:pPr>
                <a:defRPr/>
              </a:pPr>
              <a:t>‹#›</a:t>
            </a:fld>
            <a:endParaRPr lang="en-GB" altLang="en-US"/>
          </a:p>
        </p:txBody>
      </p:sp>
    </p:spTree>
    <p:extLst>
      <p:ext uri="{BB962C8B-B14F-4D97-AF65-F5344CB8AC3E}">
        <p14:creationId xmlns:p14="http://schemas.microsoft.com/office/powerpoint/2010/main" val="1568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5D807FBD-9124-43F3-9A9C-AF9ED7DC665E}" type="slidenum">
              <a:rPr lang="en-GB" altLang="en-US"/>
              <a:pPr>
                <a:defRPr/>
              </a:pPr>
              <a:t>‹#›</a:t>
            </a:fld>
            <a:endParaRPr lang="en-GB" altLang="en-US"/>
          </a:p>
        </p:txBody>
      </p:sp>
    </p:spTree>
    <p:extLst>
      <p:ext uri="{BB962C8B-B14F-4D97-AF65-F5344CB8AC3E}">
        <p14:creationId xmlns:p14="http://schemas.microsoft.com/office/powerpoint/2010/main" val="174117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42117207-4D51-4BA8-8FB6-195A6D0A0D74}" type="slidenum">
              <a:rPr lang="en-GB" altLang="en-US"/>
              <a:pPr>
                <a:defRPr/>
              </a:pPr>
              <a:t>‹#›</a:t>
            </a:fld>
            <a:endParaRPr lang="en-GB" altLang="en-US"/>
          </a:p>
        </p:txBody>
      </p:sp>
    </p:spTree>
    <p:extLst>
      <p:ext uri="{BB962C8B-B14F-4D97-AF65-F5344CB8AC3E}">
        <p14:creationId xmlns:p14="http://schemas.microsoft.com/office/powerpoint/2010/main" val="353238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17"/>
          <p:cNvSpPr>
            <a:spLocks noGrp="1" noChangeArrowheads="1"/>
          </p:cNvSpPr>
          <p:nvPr>
            <p:ph type="sldNum" sz="quarter" idx="11"/>
          </p:nvPr>
        </p:nvSpPr>
        <p:spPr>
          <a:ln/>
        </p:spPr>
        <p:txBody>
          <a:bodyPr/>
          <a:lstStyle>
            <a:lvl1pPr>
              <a:defRPr/>
            </a:lvl1pPr>
          </a:lstStyle>
          <a:p>
            <a:pPr>
              <a:defRPr/>
            </a:pPr>
            <a:fld id="{D5A3A89E-1D9E-490A-9D17-CA4E5CF5A70A}" type="slidenum">
              <a:rPr lang="en-GB" altLang="en-US"/>
              <a:pPr>
                <a:defRPr/>
              </a:pPr>
              <a:t>‹#›</a:t>
            </a:fld>
            <a:endParaRPr lang="en-GB" altLang="en-US"/>
          </a:p>
        </p:txBody>
      </p:sp>
    </p:spTree>
    <p:extLst>
      <p:ext uri="{BB962C8B-B14F-4D97-AF65-F5344CB8AC3E}">
        <p14:creationId xmlns:p14="http://schemas.microsoft.com/office/powerpoint/2010/main" val="366860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0B2ABF6B-4E91-40AC-B632-DF4D3E1D6185}" type="slidenum">
              <a:rPr lang="en-GB" altLang="en-US"/>
              <a:pPr>
                <a:defRPr/>
              </a:pPr>
              <a:t>‹#›</a:t>
            </a:fld>
            <a:endParaRPr lang="en-GB" altLang="en-US"/>
          </a:p>
        </p:txBody>
      </p:sp>
    </p:spTree>
    <p:extLst>
      <p:ext uri="{BB962C8B-B14F-4D97-AF65-F5344CB8AC3E}">
        <p14:creationId xmlns:p14="http://schemas.microsoft.com/office/powerpoint/2010/main" val="32415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17"/>
          <p:cNvSpPr>
            <a:spLocks noGrp="1" noChangeArrowheads="1"/>
          </p:cNvSpPr>
          <p:nvPr>
            <p:ph type="sldNum" sz="quarter" idx="11"/>
          </p:nvPr>
        </p:nvSpPr>
        <p:spPr>
          <a:ln/>
        </p:spPr>
        <p:txBody>
          <a:bodyPr/>
          <a:lstStyle>
            <a:lvl1pPr>
              <a:defRPr/>
            </a:lvl1pPr>
          </a:lstStyle>
          <a:p>
            <a:pPr>
              <a:defRPr/>
            </a:pPr>
            <a:fld id="{760D463F-394D-4A2E-9606-D86DFA84AB64}" type="slidenum">
              <a:rPr lang="en-GB" altLang="en-US"/>
              <a:pPr>
                <a:defRPr/>
              </a:pPr>
              <a:t>‹#›</a:t>
            </a:fld>
            <a:endParaRPr lang="en-GB" altLang="en-US"/>
          </a:p>
        </p:txBody>
      </p:sp>
    </p:spTree>
    <p:extLst>
      <p:ext uri="{BB962C8B-B14F-4D97-AF65-F5344CB8AC3E}">
        <p14:creationId xmlns:p14="http://schemas.microsoft.com/office/powerpoint/2010/main" val="42854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17"/>
          <p:cNvSpPr>
            <a:spLocks noGrp="1" noChangeArrowheads="1"/>
          </p:cNvSpPr>
          <p:nvPr>
            <p:ph type="sldNum" sz="quarter" idx="11"/>
          </p:nvPr>
        </p:nvSpPr>
        <p:spPr>
          <a:ln/>
        </p:spPr>
        <p:txBody>
          <a:bodyPr/>
          <a:lstStyle>
            <a:lvl1pPr>
              <a:defRPr/>
            </a:lvl1pPr>
          </a:lstStyle>
          <a:p>
            <a:pPr>
              <a:defRPr/>
            </a:pPr>
            <a:fld id="{5DB50B06-9809-4AC5-B320-BFC51F863FF3}" type="slidenum">
              <a:rPr lang="en-GB" altLang="en-US"/>
              <a:pPr>
                <a:defRPr/>
              </a:pPr>
              <a:t>‹#›</a:t>
            </a:fld>
            <a:endParaRPr lang="en-GB" altLang="en-US"/>
          </a:p>
        </p:txBody>
      </p:sp>
    </p:spTree>
    <p:extLst>
      <p:ext uri="{BB962C8B-B14F-4D97-AF65-F5344CB8AC3E}">
        <p14:creationId xmlns:p14="http://schemas.microsoft.com/office/powerpoint/2010/main" val="335769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17"/>
          <p:cNvSpPr>
            <a:spLocks noGrp="1" noChangeArrowheads="1"/>
          </p:cNvSpPr>
          <p:nvPr>
            <p:ph type="sldNum" sz="quarter" idx="11"/>
          </p:nvPr>
        </p:nvSpPr>
        <p:spPr>
          <a:ln/>
        </p:spPr>
        <p:txBody>
          <a:bodyPr/>
          <a:lstStyle>
            <a:lvl1pPr>
              <a:defRPr/>
            </a:lvl1pPr>
          </a:lstStyle>
          <a:p>
            <a:pPr>
              <a:defRPr/>
            </a:pPr>
            <a:fld id="{C5AC6A3A-7CC8-46F6-B0AF-18AE2848D269}" type="slidenum">
              <a:rPr lang="en-GB" altLang="en-US"/>
              <a:pPr>
                <a:defRPr/>
              </a:pPr>
              <a:t>‹#›</a:t>
            </a:fld>
            <a:endParaRPr lang="en-GB" altLang="en-US"/>
          </a:p>
        </p:txBody>
      </p:sp>
    </p:spTree>
    <p:extLst>
      <p:ext uri="{BB962C8B-B14F-4D97-AF65-F5344CB8AC3E}">
        <p14:creationId xmlns:p14="http://schemas.microsoft.com/office/powerpoint/2010/main" val="380348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FD88F874-1E1D-4539-9300-07147D5A48A0}" type="slidenum">
              <a:rPr lang="en-GB" altLang="en-US"/>
              <a:pPr>
                <a:defRPr/>
              </a:pPr>
              <a:t>‹#›</a:t>
            </a:fld>
            <a:endParaRPr lang="en-GB" altLang="en-US"/>
          </a:p>
        </p:txBody>
      </p:sp>
    </p:spTree>
    <p:extLst>
      <p:ext uri="{BB962C8B-B14F-4D97-AF65-F5344CB8AC3E}">
        <p14:creationId xmlns:p14="http://schemas.microsoft.com/office/powerpoint/2010/main" val="243555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17"/>
          <p:cNvSpPr>
            <a:spLocks noGrp="1" noChangeArrowheads="1"/>
          </p:cNvSpPr>
          <p:nvPr>
            <p:ph type="sldNum" sz="quarter" idx="11"/>
          </p:nvPr>
        </p:nvSpPr>
        <p:spPr>
          <a:ln/>
        </p:spPr>
        <p:txBody>
          <a:bodyPr/>
          <a:lstStyle>
            <a:lvl1pPr>
              <a:defRPr/>
            </a:lvl1pPr>
          </a:lstStyle>
          <a:p>
            <a:pPr>
              <a:defRPr/>
            </a:pPr>
            <a:fld id="{B7A1A65D-C6F3-4311-BB4E-BAEC31D227D4}" type="slidenum">
              <a:rPr lang="en-GB" altLang="en-US"/>
              <a:pPr>
                <a:defRPr/>
              </a:pPr>
              <a:t>‹#›</a:t>
            </a:fld>
            <a:endParaRPr lang="en-GB" altLang="en-US"/>
          </a:p>
        </p:txBody>
      </p:sp>
    </p:spTree>
    <p:extLst>
      <p:ext uri="{BB962C8B-B14F-4D97-AF65-F5344CB8AC3E}">
        <p14:creationId xmlns:p14="http://schemas.microsoft.com/office/powerpoint/2010/main" val="39267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381000" y="6248400"/>
            <a:ext cx="7848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ltLang="en-US"/>
          </a:p>
        </p:txBody>
      </p:sp>
      <p:grpSp>
        <p:nvGrpSpPr>
          <p:cNvPr id="2" name="Group 7"/>
          <p:cNvGrpSpPr>
            <a:grpSpLocks/>
          </p:cNvGrpSpPr>
          <p:nvPr userDrawn="1"/>
        </p:nvGrpSpPr>
        <p:grpSpPr bwMode="auto">
          <a:xfrm>
            <a:off x="304800" y="5486400"/>
            <a:ext cx="8772525" cy="1371600"/>
            <a:chOff x="192" y="3456"/>
            <a:chExt cx="5526" cy="864"/>
          </a:xfrm>
        </p:grpSpPr>
        <p:sp>
          <p:nvSpPr>
            <p:cNvPr id="1031" name="Line 8"/>
            <p:cNvSpPr>
              <a:spLocks noChangeShapeType="1"/>
            </p:cNvSpPr>
            <p:nvPr userDrawn="1"/>
          </p:nvSpPr>
          <p:spPr bwMode="auto">
            <a:xfrm flipH="1">
              <a:off x="4992" y="3504"/>
              <a:ext cx="720" cy="7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2" name="Picture 9" descr="Sysgem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2" y="3876"/>
              <a:ext cx="62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4896" y="3456"/>
              <a:ext cx="822" cy="864"/>
              <a:chOff x="4896" y="3456"/>
              <a:chExt cx="822" cy="864"/>
            </a:xfrm>
          </p:grpSpPr>
          <p:sp>
            <p:nvSpPr>
              <p:cNvPr id="1035" name="Line 11"/>
              <p:cNvSpPr>
                <a:spLocks noChangeShapeType="1"/>
              </p:cNvSpPr>
              <p:nvPr userDrawn="1"/>
            </p:nvSpPr>
            <p:spPr bwMode="auto">
              <a:xfrm flipH="1">
                <a:off x="5168" y="3681"/>
                <a:ext cx="550" cy="60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6" name="Line 12"/>
              <p:cNvSpPr>
                <a:spLocks noChangeShapeType="1"/>
              </p:cNvSpPr>
              <p:nvPr userDrawn="1"/>
            </p:nvSpPr>
            <p:spPr bwMode="auto">
              <a:xfrm flipH="1">
                <a:off x="5018" y="3531"/>
                <a:ext cx="695" cy="7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7" name="Line 13"/>
              <p:cNvSpPr>
                <a:spLocks noChangeShapeType="1"/>
              </p:cNvSpPr>
              <p:nvPr userDrawn="1"/>
            </p:nvSpPr>
            <p:spPr bwMode="auto">
              <a:xfrm flipH="1">
                <a:off x="5095" y="3606"/>
                <a:ext cx="622" cy="67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8" name="Line 14"/>
              <p:cNvSpPr>
                <a:spLocks noChangeShapeType="1"/>
              </p:cNvSpPr>
              <p:nvPr userDrawn="1"/>
            </p:nvSpPr>
            <p:spPr bwMode="auto">
              <a:xfrm>
                <a:off x="5713" y="3456"/>
                <a:ext cx="0" cy="864"/>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Line 15"/>
              <p:cNvSpPr>
                <a:spLocks noChangeShapeType="1"/>
              </p:cNvSpPr>
              <p:nvPr userDrawn="1"/>
            </p:nvSpPr>
            <p:spPr bwMode="auto">
              <a:xfrm>
                <a:off x="4896" y="4293"/>
                <a:ext cx="43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34" name="Line 16"/>
            <p:cNvSpPr>
              <a:spLocks noChangeShapeType="1"/>
            </p:cNvSpPr>
            <p:nvPr userDrawn="1"/>
          </p:nvSpPr>
          <p:spPr bwMode="auto">
            <a:xfrm>
              <a:off x="960" y="4032"/>
              <a:ext cx="425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41" name="Rectangle 17"/>
          <p:cNvSpPr>
            <a:spLocks noGrp="1" noChangeArrowheads="1"/>
          </p:cNvSpPr>
          <p:nvPr>
            <p:ph type="sldNum" sz="quarter" idx="4"/>
          </p:nvPr>
        </p:nvSpPr>
        <p:spPr bwMode="auto">
          <a:xfrm>
            <a:off x="8305800" y="6381750"/>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7D6ACC-0C71-4B2D-823E-CC823ECA31A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hoshana.huss@sysgem.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sales@networkingdynamics.com" TargetMode="External"/><Relationship Id="rId4" Type="http://schemas.openxmlformats.org/officeDocument/2006/relationships/hyperlink" Target="mailto:mike.schofield@sysge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763000" cy="4114800"/>
          </a:xfrm>
        </p:spPr>
        <p:txBody>
          <a:bodyPr/>
          <a:lstStyle/>
          <a:p>
            <a:r>
              <a:rPr lang="en-GB" sz="3600" dirty="0"/>
              <a:t>Managing and Monitoring </a:t>
            </a:r>
            <a:br>
              <a:rPr lang="en-GB" sz="3600" dirty="0"/>
            </a:br>
            <a:r>
              <a:rPr lang="en-GB" sz="3600" dirty="0"/>
              <a:t>VMS from a Windows Workstation</a:t>
            </a:r>
            <a:r>
              <a:rPr lang="en-GB" dirty="0"/>
              <a:t/>
            </a:r>
            <a:br>
              <a:rPr lang="en-GB" dirty="0"/>
            </a:br>
            <a:r>
              <a:rPr lang="en-GB" dirty="0"/>
              <a:t/>
            </a:r>
            <a:br>
              <a:rPr lang="en-GB" dirty="0"/>
            </a:br>
            <a:r>
              <a:rPr lang="en-GB" sz="2800" i="1" dirty="0"/>
              <a:t>Shoshana Huss, Sysgem AG</a:t>
            </a:r>
            <a:br>
              <a:rPr lang="en-GB" sz="2800" i="1" dirty="0"/>
            </a:br>
            <a:r>
              <a:rPr lang="en-GB" sz="2800" i="1" dirty="0"/>
              <a:t>Mike Schofield, Sysgem AG</a:t>
            </a:r>
          </a:p>
        </p:txBody>
      </p:sp>
      <p:sp>
        <p:nvSpPr>
          <p:cNvPr id="4" name="Slide Number Placeholder 3"/>
          <p:cNvSpPr>
            <a:spLocks noGrp="1"/>
          </p:cNvSpPr>
          <p:nvPr>
            <p:ph type="sldNum" sz="quarter" idx="11"/>
          </p:nvPr>
        </p:nvSpPr>
        <p:spPr/>
        <p:txBody>
          <a:bodyPr/>
          <a:lstStyle/>
          <a:p>
            <a:pPr>
              <a:defRPr/>
            </a:pPr>
            <a:fld id="{DF289599-B592-473D-85DE-CF85E2B8E334}" type="slidenum">
              <a:rPr lang="en-GB" altLang="en-US" smtClean="0"/>
              <a:pPr>
                <a:defRPr/>
              </a:pPr>
              <a:t>1</a:t>
            </a:fld>
            <a:endParaRPr lang="en-GB" altLang="en-US"/>
          </a:p>
        </p:txBody>
      </p:sp>
    </p:spTree>
    <p:extLst>
      <p:ext uri="{BB962C8B-B14F-4D97-AF65-F5344CB8AC3E}">
        <p14:creationId xmlns:p14="http://schemas.microsoft.com/office/powerpoint/2010/main" val="147839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(continued)</a:t>
            </a:r>
          </a:p>
        </p:txBody>
      </p:sp>
      <p:sp>
        <p:nvSpPr>
          <p:cNvPr id="3" name="Content Placeholder 2"/>
          <p:cNvSpPr>
            <a:spLocks noGrp="1"/>
          </p:cNvSpPr>
          <p:nvPr>
            <p:ph idx="1"/>
          </p:nvPr>
        </p:nvSpPr>
        <p:spPr>
          <a:xfrm>
            <a:off x="457200" y="1447800"/>
            <a:ext cx="8534400" cy="4525963"/>
          </a:xfrm>
        </p:spPr>
        <p:txBody>
          <a:bodyPr/>
          <a:lstStyle/>
          <a:p>
            <a:r>
              <a:rPr lang="en-GB" sz="2600" dirty="0"/>
              <a:t>Secure Network Protocol: </a:t>
            </a:r>
          </a:p>
          <a:p>
            <a:pPr lvl="1"/>
            <a:r>
              <a:rPr lang="en-GB" sz="2000" dirty="0"/>
              <a:t>Use of SSL/TLS</a:t>
            </a:r>
          </a:p>
          <a:p>
            <a:pPr lvl="1"/>
            <a:r>
              <a:rPr lang="en-GB" sz="2000" dirty="0"/>
              <a:t>Alternative security mechanisms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10</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9" y="12771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Network</a:t>
            </a:r>
            <a:br>
              <a:rPr lang="en-GB" dirty="0"/>
            </a:br>
            <a:r>
              <a:rPr lang="en-GB" sz="2800" dirty="0"/>
              <a:t>(SSL/TLS)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11</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a:t>SEM User</a:t>
            </a:r>
          </a:p>
        </p:txBody>
      </p:sp>
      <p:grpSp>
        <p:nvGrpSpPr>
          <p:cNvPr id="13" name="Group 12"/>
          <p:cNvGrpSpPr/>
          <p:nvPr/>
        </p:nvGrpSpPr>
        <p:grpSpPr>
          <a:xfrm>
            <a:off x="3131412" y="1945666"/>
            <a:ext cx="5193564" cy="3605266"/>
            <a:chOff x="3160567" y="1949023"/>
            <a:chExt cx="5193564" cy="3605266"/>
          </a:xfrm>
          <a:noFill/>
        </p:grpSpPr>
        <p:sp>
          <p:nvSpPr>
            <p:cNvPr id="26" name="TextBox 25"/>
            <p:cNvSpPr txBox="1"/>
            <p:nvPr/>
          </p:nvSpPr>
          <p:spPr>
            <a:xfrm>
              <a:off x="6282144" y="3168135"/>
              <a:ext cx="2071987" cy="646331"/>
            </a:xfrm>
            <a:prstGeom prst="rect">
              <a:avLst/>
            </a:prstGeom>
            <a:grpFill/>
            <a:ln w="12700">
              <a:noFill/>
            </a:ln>
          </p:spPr>
          <p:txBody>
            <a:bodyPr wrap="square" rtlCol="0">
              <a:spAutoFit/>
            </a:bodyPr>
            <a:lstStyle/>
            <a:p>
              <a:r>
                <a:rPr lang="en-GB" dirty="0"/>
                <a:t>SEM Authorization Server</a:t>
              </a:r>
            </a:p>
          </p:txBody>
        </p:sp>
        <p:sp>
          <p:nvSpPr>
            <p:cNvPr id="27" name="TextBox 26"/>
            <p:cNvSpPr txBox="1"/>
            <p:nvPr/>
          </p:nvSpPr>
          <p:spPr>
            <a:xfrm>
              <a:off x="6212492" y="5184957"/>
              <a:ext cx="1712308" cy="369332"/>
            </a:xfrm>
            <a:prstGeom prst="rect">
              <a:avLst/>
            </a:prstGeom>
            <a:grpFill/>
            <a:ln w="12700">
              <a:noFill/>
            </a:ln>
          </p:spPr>
          <p:txBody>
            <a:bodyPr wrap="square" rtlCol="0">
              <a:spAutoFit/>
            </a:bodyPr>
            <a:lstStyle/>
            <a:p>
              <a:r>
                <a:rPr lang="en-GB" dirty="0"/>
                <a:t>SEM Agents</a:t>
              </a:r>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a:ln w="3175">
                    <a:noFill/>
                  </a:ln>
                </a:rPr>
                <a:t>SEM Client</a:t>
              </a:r>
            </a:p>
          </p:txBody>
        </p:sp>
      </p:grpSp>
      <p:sp>
        <p:nvSpPr>
          <p:cNvPr id="22" name="TextBox 21"/>
          <p:cNvSpPr txBox="1"/>
          <p:nvPr/>
        </p:nvSpPr>
        <p:spPr>
          <a:xfrm>
            <a:off x="4356856" y="2381720"/>
            <a:ext cx="1157171" cy="369332"/>
          </a:xfrm>
          <a:prstGeom prst="rect">
            <a:avLst/>
          </a:prstGeom>
          <a:noFill/>
        </p:spPr>
        <p:txBody>
          <a:bodyPr wrap="square" rtlCol="0">
            <a:spAutoFit/>
          </a:bodyPr>
          <a:lstStyle/>
          <a:p>
            <a:r>
              <a:rPr lang="en-GB" dirty="0"/>
              <a:t>SSL/TLS</a:t>
            </a:r>
          </a:p>
        </p:txBody>
      </p:sp>
      <p:sp>
        <p:nvSpPr>
          <p:cNvPr id="23" name="TextBox 22"/>
          <p:cNvSpPr txBox="1"/>
          <p:nvPr/>
        </p:nvSpPr>
        <p:spPr>
          <a:xfrm rot="2545777">
            <a:off x="3298627" y="3294526"/>
            <a:ext cx="1157171" cy="369332"/>
          </a:xfrm>
          <a:prstGeom prst="rect">
            <a:avLst/>
          </a:prstGeom>
          <a:noFill/>
        </p:spPr>
        <p:txBody>
          <a:bodyPr wrap="square" rtlCol="0">
            <a:spAutoFit/>
          </a:bodyPr>
          <a:lstStyle/>
          <a:p>
            <a:r>
              <a:rPr lang="en-GB" dirty="0"/>
              <a:t>SSL/TLS</a:t>
            </a:r>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(continued)</a:t>
            </a:r>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bg2"/>
                </a:solidFill>
              </a:rPr>
              <a:t>Secure Network: </a:t>
            </a:r>
          </a:p>
          <a:p>
            <a:pPr lvl="1"/>
            <a:r>
              <a:rPr lang="en-GB" sz="2000" dirty="0">
                <a:solidFill>
                  <a:schemeClr val="bg2"/>
                </a:solidFill>
              </a:rPr>
              <a:t>Use of SSL/TLS</a:t>
            </a:r>
          </a:p>
          <a:p>
            <a:pPr lvl="1"/>
            <a:r>
              <a:rPr lang="en-GB" sz="2000" dirty="0">
                <a:solidFill>
                  <a:schemeClr val="bg2"/>
                </a:solidFill>
              </a:rPr>
              <a:t>Alternative security mechanisms</a:t>
            </a:r>
          </a:p>
          <a:p>
            <a:r>
              <a:rPr lang="en-GB" sz="2600" dirty="0"/>
              <a:t>Audit Trail:</a:t>
            </a:r>
          </a:p>
          <a:p>
            <a:pPr lvl="1"/>
            <a:r>
              <a:rPr lang="en-GB" sz="1600" dirty="0"/>
              <a:t>date and time </a:t>
            </a:r>
          </a:p>
          <a:p>
            <a:pPr lvl="1"/>
            <a:r>
              <a:rPr lang="en-GB" sz="1600" dirty="0"/>
              <a:t>the SEM user who conducted the transaction</a:t>
            </a:r>
          </a:p>
          <a:p>
            <a:pPr lvl="1"/>
            <a:r>
              <a:rPr lang="en-GB" sz="1600" dirty="0"/>
              <a:t>the target server and target object </a:t>
            </a:r>
          </a:p>
          <a:p>
            <a:pPr lvl="1"/>
            <a:r>
              <a:rPr lang="en-GB" sz="1600" dirty="0"/>
              <a:t>the nature of the transaction </a:t>
            </a:r>
          </a:p>
          <a:p>
            <a:pPr lvl="1"/>
            <a:r>
              <a:rPr lang="en-GB" sz="1600" dirty="0"/>
              <a:t>input details </a:t>
            </a:r>
          </a:p>
          <a:p>
            <a:pPr lvl="1"/>
            <a:r>
              <a:rPr lang="en-GB" sz="1600" dirty="0"/>
              <a:t>before and after states of modified fields</a:t>
            </a:r>
          </a:p>
          <a:p>
            <a:pPr lvl="1"/>
            <a:r>
              <a:rPr lang="en-GB" sz="1600" dirty="0"/>
              <a:t>the Windows user account (used by the SEM user)</a:t>
            </a:r>
          </a:p>
          <a:p>
            <a:pPr lvl="1"/>
            <a:r>
              <a:rPr lang="en-GB" sz="1600" dirty="0"/>
              <a:t>the workstation used by the SEM user</a:t>
            </a:r>
          </a:p>
          <a:p>
            <a:pPr marL="457200" lvl="1" indent="0">
              <a:buNone/>
            </a:pPr>
            <a:endParaRPr lang="en-GB" sz="1600"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12</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9" y="2432525"/>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(continued)</a:t>
            </a:r>
          </a:p>
        </p:txBody>
      </p:sp>
      <p:sp>
        <p:nvSpPr>
          <p:cNvPr id="3" name="Content Placeholder 2"/>
          <p:cNvSpPr>
            <a:spLocks noGrp="1"/>
          </p:cNvSpPr>
          <p:nvPr>
            <p:ph idx="1"/>
          </p:nvPr>
        </p:nvSpPr>
        <p:spPr>
          <a:xfrm>
            <a:off x="457200" y="1447800"/>
            <a:ext cx="8229600" cy="4525963"/>
          </a:xfrm>
        </p:spPr>
        <p:txBody>
          <a:bodyPr/>
          <a:lstStyle/>
          <a:p>
            <a:r>
              <a:rPr lang="en-GB" sz="2600" dirty="0" smtClean="0"/>
              <a:t>Target </a:t>
            </a:r>
            <a:r>
              <a:rPr lang="en-GB" sz="2600" dirty="0"/>
              <a:t>platforms also to include:</a:t>
            </a:r>
          </a:p>
          <a:p>
            <a:pPr lvl="1"/>
            <a:r>
              <a:rPr lang="en-GB" sz="2600" dirty="0"/>
              <a:t> </a:t>
            </a:r>
            <a:r>
              <a:rPr lang="en-GB" sz="2000" dirty="0"/>
              <a:t>Linux</a:t>
            </a:r>
          </a:p>
          <a:p>
            <a:pPr lvl="1"/>
            <a:r>
              <a:rPr lang="en-GB" sz="2000" dirty="0"/>
              <a:t> UNIX</a:t>
            </a:r>
          </a:p>
          <a:p>
            <a:pPr lvl="1"/>
            <a:r>
              <a:rPr lang="en-GB" sz="2000" dirty="0"/>
              <a:t> Windows</a:t>
            </a:r>
          </a:p>
          <a:p>
            <a:pPr lvl="1"/>
            <a:r>
              <a:rPr lang="en-GB" sz="2000" dirty="0"/>
              <a:t> OS400 </a:t>
            </a:r>
            <a:br>
              <a:rPr lang="en-GB" sz="2000" dirty="0"/>
            </a:br>
            <a:r>
              <a:rPr lang="en-GB" sz="2000" dirty="0"/>
              <a:t>               … in addition to VMS </a:t>
            </a:r>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13</a:t>
            </a:fld>
            <a:endParaRPr lang="en-GB" altLang="en-US"/>
          </a:p>
        </p:txBody>
      </p:sp>
      <p:pic>
        <p:nvPicPr>
          <p:cNvPr id="5"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07839" y="1230477"/>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6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(continued)</a:t>
            </a:r>
          </a:p>
        </p:txBody>
      </p:sp>
      <p:sp>
        <p:nvSpPr>
          <p:cNvPr id="3" name="Content Placeholder 2"/>
          <p:cNvSpPr>
            <a:spLocks noGrp="1"/>
          </p:cNvSpPr>
          <p:nvPr>
            <p:ph idx="1"/>
          </p:nvPr>
        </p:nvSpPr>
        <p:spPr>
          <a:xfrm>
            <a:off x="457200" y="1447800"/>
            <a:ext cx="8229600" cy="4525963"/>
          </a:xfrm>
        </p:spPr>
        <p:txBody>
          <a:bodyPr/>
          <a:lstStyle/>
          <a:p>
            <a:r>
              <a:rPr lang="en-GB" sz="2600" dirty="0" smtClean="0">
                <a:solidFill>
                  <a:schemeClr val="bg2"/>
                </a:solidFill>
              </a:rPr>
              <a:t>Target </a:t>
            </a:r>
            <a:r>
              <a:rPr lang="en-GB" sz="2600" dirty="0">
                <a:solidFill>
                  <a:schemeClr val="bg2"/>
                </a:solidFill>
              </a:rPr>
              <a:t>platforms also to include:</a:t>
            </a:r>
          </a:p>
          <a:p>
            <a:pPr lvl="1"/>
            <a:r>
              <a:rPr lang="en-GB" sz="2600" dirty="0">
                <a:solidFill>
                  <a:schemeClr val="bg2"/>
                </a:solidFill>
              </a:rPr>
              <a:t> </a:t>
            </a:r>
            <a:r>
              <a:rPr lang="en-GB" sz="2000" dirty="0">
                <a:solidFill>
                  <a:schemeClr val="bg2"/>
                </a:solidFill>
              </a:rPr>
              <a:t>Linux</a:t>
            </a:r>
          </a:p>
          <a:p>
            <a:pPr lvl="1"/>
            <a:r>
              <a:rPr lang="en-GB" sz="2000" dirty="0">
                <a:solidFill>
                  <a:schemeClr val="bg2"/>
                </a:solidFill>
              </a:rPr>
              <a:t> UNIX</a:t>
            </a:r>
          </a:p>
          <a:p>
            <a:pPr lvl="1"/>
            <a:r>
              <a:rPr lang="en-GB" sz="2000" dirty="0">
                <a:solidFill>
                  <a:schemeClr val="bg2"/>
                </a:solidFill>
              </a:rPr>
              <a:t> Windows</a:t>
            </a:r>
          </a:p>
          <a:p>
            <a:pPr lvl="1"/>
            <a:r>
              <a:rPr lang="en-GB" sz="2000" dirty="0">
                <a:solidFill>
                  <a:schemeClr val="bg2"/>
                </a:solidFill>
              </a:rPr>
              <a:t> OS400 </a:t>
            </a:r>
            <a:br>
              <a:rPr lang="en-GB" sz="2000" dirty="0">
                <a:solidFill>
                  <a:schemeClr val="bg2"/>
                </a:solidFill>
              </a:rPr>
            </a:br>
            <a:r>
              <a:rPr lang="en-GB" sz="2000" dirty="0">
                <a:solidFill>
                  <a:schemeClr val="bg2"/>
                </a:solidFill>
              </a:rPr>
              <a:t>               … in addition to VMS </a:t>
            </a:r>
            <a:r>
              <a:rPr lang="en-GB" sz="2000" dirty="0" smtClean="0"/>
              <a:t/>
            </a:r>
            <a:br>
              <a:rPr lang="en-GB" sz="2000" dirty="0" smtClean="0"/>
            </a:br>
            <a:r>
              <a:rPr lang="en-GB" sz="2000" dirty="0" smtClean="0"/>
              <a:t> </a:t>
            </a:r>
            <a:endParaRPr lang="en-GB" dirty="0"/>
          </a:p>
          <a:p>
            <a:r>
              <a:rPr lang="en-GB" sz="2600" dirty="0"/>
              <a:t>Easily </a:t>
            </a:r>
            <a:r>
              <a:rPr lang="en-GB" sz="2600" dirty="0" smtClean="0"/>
              <a:t>customized</a:t>
            </a:r>
          </a:p>
          <a:p>
            <a:pPr lvl="1"/>
            <a:r>
              <a:rPr lang="en-GB" sz="2200" dirty="0" smtClean="0"/>
              <a:t>Open Architecture</a:t>
            </a:r>
            <a:endParaRPr lang="en-GB" sz="2200" dirty="0"/>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14</a:t>
            </a:fld>
            <a:endParaRPr lang="en-GB" altLang="en-US"/>
          </a:p>
        </p:txBody>
      </p:sp>
      <p:pic>
        <p:nvPicPr>
          <p:cNvPr id="5"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79485" y="3899819"/>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15</a:t>
            </a:fld>
            <a:endParaRPr lang="en-GB" altLang="en-US"/>
          </a:p>
        </p:txBody>
      </p:sp>
      <p:sp>
        <p:nvSpPr>
          <p:cNvPr id="5" name="Title 1"/>
          <p:cNvSpPr>
            <a:spLocks noGrp="1"/>
          </p:cNvSpPr>
          <p:nvPr>
            <p:ph type="title"/>
          </p:nvPr>
        </p:nvSpPr>
        <p:spPr>
          <a:xfrm>
            <a:off x="457200" y="1951038"/>
            <a:ext cx="8229600" cy="2697162"/>
          </a:xfrm>
        </p:spPr>
        <p:txBody>
          <a:bodyPr/>
          <a:lstStyle/>
          <a:p>
            <a:r>
              <a:rPr lang="en-GB" dirty="0"/>
              <a:t>Sysgem Enterprise Manager</a:t>
            </a:r>
            <a:br>
              <a:rPr lang="en-GB" dirty="0"/>
            </a:br>
            <a:r>
              <a:rPr lang="en-GB" dirty="0"/>
              <a:t>(SEM)</a:t>
            </a:r>
          </a:p>
        </p:txBody>
      </p:sp>
    </p:spTree>
    <p:extLst>
      <p:ext uri="{BB962C8B-B14F-4D97-AF65-F5344CB8AC3E}">
        <p14:creationId xmlns:p14="http://schemas.microsoft.com/office/powerpoint/2010/main" val="289538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Sysgem System Manager Dashboard</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16</a:t>
            </a:fld>
            <a:endParaRPr lang="en-GB" altLang="en-US"/>
          </a:p>
        </p:txBody>
      </p:sp>
      <p:pic>
        <p:nvPicPr>
          <p:cNvPr id="1026" name="Picture 2" descr="C:\Users\Mike\Desktop\Work Folders\VMS Boot Camp 2017\Dashboar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35450">
            <a:off x="629918" y="1750089"/>
            <a:ext cx="5009302" cy="24727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0026843">
            <a:off x="1113825" y="3314294"/>
            <a:ext cx="3793466" cy="2769989"/>
          </a:xfrm>
          <a:prstGeom prst="rect">
            <a:avLst/>
          </a:prstGeom>
          <a:noFill/>
        </p:spPr>
        <p:txBody>
          <a:bodyPr wrap="square" rtlCol="0">
            <a:spAutoFit/>
          </a:bodyPr>
          <a:lstStyle/>
          <a:p>
            <a:r>
              <a:rPr lang="en-GB" sz="12000" dirty="0" smtClean="0">
                <a:solidFill>
                  <a:srgbClr val="EA0000"/>
                </a:solidFill>
              </a:rPr>
              <a:t>SEM</a:t>
            </a:r>
          </a:p>
          <a:p>
            <a:endParaRPr lang="en-GB" sz="5400" dirty="0"/>
          </a:p>
        </p:txBody>
      </p:sp>
      <p:grpSp>
        <p:nvGrpSpPr>
          <p:cNvPr id="11" name="Group 10"/>
          <p:cNvGrpSpPr/>
          <p:nvPr/>
        </p:nvGrpSpPr>
        <p:grpSpPr>
          <a:xfrm>
            <a:off x="4876800" y="2362200"/>
            <a:ext cx="3886200" cy="3352800"/>
            <a:chOff x="4495800" y="1600200"/>
            <a:chExt cx="3886200" cy="3352800"/>
          </a:xfrm>
        </p:grpSpPr>
        <p:sp>
          <p:nvSpPr>
            <p:cNvPr id="8" name="12-Point Star 7"/>
            <p:cNvSpPr/>
            <p:nvPr/>
          </p:nvSpPr>
          <p:spPr>
            <a:xfrm>
              <a:off x="4495800" y="1600200"/>
              <a:ext cx="3886200" cy="3352800"/>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953000" y="2656582"/>
              <a:ext cx="3048000" cy="1077218"/>
            </a:xfrm>
            <a:prstGeom prst="rect">
              <a:avLst/>
            </a:prstGeom>
            <a:noFill/>
          </p:spPr>
          <p:txBody>
            <a:bodyPr wrap="square" rtlCol="0">
              <a:spAutoFit/>
            </a:bodyPr>
            <a:lstStyle/>
            <a:p>
              <a:pPr algn="ctr"/>
              <a:r>
                <a:rPr lang="en-GB" sz="3200" dirty="0" smtClean="0">
                  <a:solidFill>
                    <a:schemeClr val="bg1"/>
                  </a:solidFill>
                </a:rPr>
                <a:t>New Product Announcement</a:t>
              </a:r>
              <a:endParaRPr lang="en-GB" sz="3200" dirty="0">
                <a:solidFill>
                  <a:schemeClr val="bg1"/>
                </a:solidFill>
              </a:endParaRPr>
            </a:p>
          </p:txBody>
        </p:sp>
      </p:grpSp>
      <p:sp>
        <p:nvSpPr>
          <p:cNvPr id="14" name="TextBox 13"/>
          <p:cNvSpPr txBox="1"/>
          <p:nvPr/>
        </p:nvSpPr>
        <p:spPr>
          <a:xfrm rot="20026843">
            <a:off x="1387718" y="4663427"/>
            <a:ext cx="4064849" cy="892552"/>
          </a:xfrm>
          <a:prstGeom prst="rect">
            <a:avLst/>
          </a:prstGeom>
          <a:noFill/>
        </p:spPr>
        <p:txBody>
          <a:bodyPr wrap="square" rtlCol="0">
            <a:spAutoFit/>
          </a:bodyPr>
          <a:lstStyle/>
          <a:p>
            <a:r>
              <a:rPr lang="en-GB" sz="5100" dirty="0" smtClean="0"/>
              <a:t>Dashboard</a:t>
            </a:r>
            <a:endParaRPr lang="en-GB" sz="5100" dirty="0"/>
          </a:p>
        </p:txBody>
      </p:sp>
    </p:spTree>
    <p:extLst>
      <p:ext uri="{BB962C8B-B14F-4D97-AF65-F5344CB8AC3E}">
        <p14:creationId xmlns:p14="http://schemas.microsoft.com/office/powerpoint/2010/main" val="245058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25211-E90D-4351-AD0A-B496475B8C5A}"/>
              </a:ext>
            </a:extLst>
          </p:cNvPr>
          <p:cNvSpPr>
            <a:spLocks noGrp="1"/>
          </p:cNvSpPr>
          <p:nvPr>
            <p:ph type="title"/>
          </p:nvPr>
        </p:nvSpPr>
        <p:spPr/>
        <p:txBody>
          <a:bodyPr/>
          <a:lstStyle/>
          <a:p>
            <a:r>
              <a:rPr lang="en-US" dirty="0" smtClean="0"/>
              <a:t>Benefits </a:t>
            </a:r>
            <a:r>
              <a:rPr lang="en-US" dirty="0"/>
              <a:t>- Customer Examples</a:t>
            </a:r>
          </a:p>
        </p:txBody>
      </p:sp>
      <p:sp>
        <p:nvSpPr>
          <p:cNvPr id="3" name="Content Placeholder 2">
            <a:extLst>
              <a:ext uri="{FF2B5EF4-FFF2-40B4-BE49-F238E27FC236}">
                <a16:creationId xmlns:a16="http://schemas.microsoft.com/office/drawing/2014/main" xmlns="" id="{EAF6BA39-06D2-42CB-8D9E-AD5E73A5E402}"/>
              </a:ext>
            </a:extLst>
          </p:cNvPr>
          <p:cNvSpPr>
            <a:spLocks noGrp="1"/>
          </p:cNvSpPr>
          <p:nvPr>
            <p:ph idx="1"/>
          </p:nvPr>
        </p:nvSpPr>
        <p:spPr>
          <a:xfrm>
            <a:off x="457200" y="1905000"/>
            <a:ext cx="7620000" cy="4038600"/>
          </a:xfrm>
        </p:spPr>
        <p:txBody>
          <a:bodyPr/>
          <a:lstStyle/>
          <a:p>
            <a:r>
              <a:rPr lang="en-US" sz="1800" dirty="0">
                <a:latin typeface="Arial" panose="020B0604020202020204" pitchFamily="34" charset="0"/>
              </a:rPr>
              <a:t>Industry:  US Steel </a:t>
            </a:r>
            <a:r>
              <a:rPr lang="en-US" sz="1800" dirty="0" smtClean="0">
                <a:latin typeface="Arial" panose="020B0604020202020204" pitchFamily="34" charset="0"/>
              </a:rPr>
              <a:t>Manufacturing</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p>
          <a:p>
            <a:r>
              <a:rPr lang="en-US" sz="1800" dirty="0" smtClean="0">
                <a:latin typeface="Arial" panose="020B0604020202020204" pitchFamily="34" charset="0"/>
              </a:rPr>
              <a:t>Goal: </a:t>
            </a:r>
            <a:r>
              <a:rPr lang="en-US" sz="1800" dirty="0">
                <a:latin typeface="Arial" panose="020B0604020202020204" pitchFamily="34" charset="0"/>
              </a:rPr>
              <a:t>A</a:t>
            </a:r>
            <a:r>
              <a:rPr lang="en-US" sz="1800" dirty="0" smtClean="0">
                <a:latin typeface="Arial" panose="020B0604020202020204" pitchFamily="34" charset="0"/>
              </a:rPr>
              <a:t>void costly downtime – need to keep plant running 24/7</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endParaRPr lang="en-US" sz="800" dirty="0"/>
          </a:p>
          <a:p>
            <a:r>
              <a:rPr lang="en-US" sz="1800" dirty="0" smtClean="0">
                <a:latin typeface="Arial" panose="020B0604020202020204" pitchFamily="34" charset="0"/>
              </a:rPr>
              <a:t>Examples of alarms configured by the customer using SEM:</a:t>
            </a:r>
            <a:br>
              <a:rPr lang="en-US" sz="1800" dirty="0" smtClean="0">
                <a:latin typeface="Arial" panose="020B0604020202020204" pitchFamily="34" charset="0"/>
              </a:rPr>
            </a:br>
            <a:endParaRPr lang="en-US" sz="1800" dirty="0"/>
          </a:p>
          <a:p>
            <a:pPr lvl="1"/>
            <a:r>
              <a:rPr lang="en-US" sz="1800" i="1" dirty="0" smtClean="0">
                <a:latin typeface="Arial" panose="020B0604020202020204" pitchFamily="34" charset="0"/>
              </a:rPr>
              <a:t>High </a:t>
            </a:r>
            <a:r>
              <a:rPr lang="en-US" sz="1800" i="1" dirty="0">
                <a:latin typeface="Arial" panose="020B0604020202020204" pitchFamily="34" charset="0"/>
              </a:rPr>
              <a:t>CPU </a:t>
            </a:r>
            <a:r>
              <a:rPr lang="en-US" sz="1800" i="1" dirty="0" smtClean="0">
                <a:latin typeface="Arial" panose="020B0604020202020204" pitchFamily="34" charset="0"/>
              </a:rPr>
              <a:t>usage (runaway processes)</a:t>
            </a:r>
            <a:r>
              <a:rPr lang="en-US" sz="300" i="1" dirty="0" smtClean="0">
                <a:latin typeface="Arial" panose="020B0604020202020204" pitchFamily="34" charset="0"/>
              </a:rPr>
              <a:t/>
            </a:r>
            <a:br>
              <a:rPr lang="en-US" sz="300" i="1" dirty="0" smtClean="0">
                <a:latin typeface="Arial" panose="020B0604020202020204" pitchFamily="34" charset="0"/>
              </a:rPr>
            </a:br>
            <a:r>
              <a:rPr lang="en-US" sz="300" i="1" dirty="0" smtClean="0">
                <a:latin typeface="Arial" panose="020B0604020202020204" pitchFamily="34" charset="0"/>
              </a:rPr>
              <a:t> </a:t>
            </a:r>
            <a:endParaRPr lang="en-US" sz="300" dirty="0" smtClean="0">
              <a:latin typeface="Arial" panose="020B0604020202020204" pitchFamily="34" charset="0"/>
            </a:endParaRPr>
          </a:p>
          <a:p>
            <a:pPr lvl="1"/>
            <a:r>
              <a:rPr lang="en-US" sz="1800" i="1" dirty="0" smtClean="0">
                <a:latin typeface="Arial" panose="020B0604020202020204" pitchFamily="34" charset="0"/>
              </a:rPr>
              <a:t>Disk </a:t>
            </a:r>
            <a:r>
              <a:rPr lang="en-US" sz="1800" i="1" dirty="0">
                <a:latin typeface="Arial" panose="020B0604020202020204" pitchFamily="34" charset="0"/>
              </a:rPr>
              <a:t>drive </a:t>
            </a:r>
            <a:r>
              <a:rPr lang="en-US" sz="1800" i="1" dirty="0" smtClean="0">
                <a:latin typeface="Arial" panose="020B0604020202020204" pitchFamily="34" charset="0"/>
              </a:rPr>
              <a:t>failure</a:t>
            </a:r>
            <a:r>
              <a:rPr lang="en-US" sz="1800" dirty="0" smtClean="0">
                <a:latin typeface="Arial" panose="020B0604020202020204" pitchFamily="34" charset="0"/>
              </a:rPr>
              <a:t> </a:t>
            </a:r>
            <a:r>
              <a:rPr lang="en-US" sz="300" dirty="0" smtClean="0">
                <a:latin typeface="Arial" panose="020B0604020202020204" pitchFamily="34" charset="0"/>
              </a:rPr>
              <a:t/>
            </a:r>
            <a:br>
              <a:rPr lang="en-US" sz="300" dirty="0" smtClean="0">
                <a:latin typeface="Arial" panose="020B0604020202020204" pitchFamily="34" charset="0"/>
              </a:rPr>
            </a:br>
            <a:r>
              <a:rPr lang="en-US" sz="300" dirty="0" smtClean="0">
                <a:latin typeface="Arial" panose="020B0604020202020204" pitchFamily="34" charset="0"/>
              </a:rPr>
              <a:t> </a:t>
            </a:r>
          </a:p>
          <a:p>
            <a:pPr lvl="1"/>
            <a:r>
              <a:rPr lang="en-US" sz="1800" i="1" dirty="0" smtClean="0">
                <a:latin typeface="Arial" panose="020B0604020202020204" pitchFamily="34" charset="0"/>
              </a:rPr>
              <a:t>RAID </a:t>
            </a:r>
            <a:r>
              <a:rPr lang="en-US" sz="1800" i="1" dirty="0">
                <a:latin typeface="Arial" panose="020B0604020202020204" pitchFamily="34" charset="0"/>
              </a:rPr>
              <a:t>controller cache </a:t>
            </a:r>
            <a:r>
              <a:rPr lang="en-US" sz="1800" i="1" dirty="0" smtClean="0">
                <a:latin typeface="Arial" panose="020B0604020202020204" pitchFamily="34" charset="0"/>
              </a:rPr>
              <a:t>battery</a:t>
            </a:r>
            <a:r>
              <a:rPr lang="en-US" sz="1800" b="1" i="1" dirty="0" smtClean="0">
                <a:latin typeface="Arial" panose="020B0604020202020204" pitchFamily="34" charset="0"/>
              </a:rPr>
              <a:t/>
            </a:r>
            <a:br>
              <a:rPr lang="en-US" sz="1800" b="1" i="1" dirty="0" smtClean="0">
                <a:latin typeface="Arial" panose="020B0604020202020204" pitchFamily="34" charset="0"/>
              </a:rPr>
            </a:br>
            <a:r>
              <a:rPr lang="en-US" sz="1800" b="1" dirty="0" smtClean="0">
                <a:latin typeface="Arial" panose="020B0604020202020204" pitchFamily="34" charset="0"/>
              </a:rPr>
              <a:t> </a:t>
            </a:r>
          </a:p>
          <a:p>
            <a:r>
              <a:rPr lang="en-US" sz="1800" dirty="0" smtClean="0">
                <a:latin typeface="Arial" panose="020B0604020202020204" pitchFamily="34" charset="0"/>
              </a:rPr>
              <a:t>Consequence:  </a:t>
            </a:r>
            <a:r>
              <a:rPr lang="en-US" sz="1800" dirty="0">
                <a:latin typeface="Arial" panose="020B0604020202020204" pitchFamily="34" charset="0"/>
              </a:rPr>
              <a:t> </a:t>
            </a:r>
            <a:r>
              <a:rPr lang="en-US" sz="1800" dirty="0" smtClean="0">
                <a:latin typeface="Arial" panose="020B0604020202020204" pitchFamily="34" charset="0"/>
              </a:rPr>
              <a:t> </a:t>
            </a:r>
            <a:r>
              <a:rPr lang="en-US" sz="1800" i="1" dirty="0" smtClean="0">
                <a:solidFill>
                  <a:srgbClr val="002060"/>
                </a:solidFill>
                <a:latin typeface="Arial" panose="020B0604020202020204" pitchFamily="34" charset="0"/>
              </a:rPr>
              <a:t>“Avoids catastrophic downtime of our plant which </a:t>
            </a:r>
            <a:br>
              <a:rPr lang="en-US" sz="1800" i="1" dirty="0" smtClean="0">
                <a:solidFill>
                  <a:srgbClr val="002060"/>
                </a:solidFill>
                <a:latin typeface="Arial" panose="020B0604020202020204" pitchFamily="34" charset="0"/>
              </a:rPr>
            </a:br>
            <a:r>
              <a:rPr lang="en-US" sz="1800" i="1" dirty="0" smtClean="0">
                <a:solidFill>
                  <a:srgbClr val="002060"/>
                </a:solidFill>
                <a:latin typeface="Arial" panose="020B0604020202020204" pitchFamily="34" charset="0"/>
              </a:rPr>
              <a:t>                            would cost us $20,000 </a:t>
            </a:r>
            <a:r>
              <a:rPr lang="en-US" sz="1800" i="1" dirty="0">
                <a:solidFill>
                  <a:srgbClr val="002060"/>
                </a:solidFill>
                <a:latin typeface="Arial" panose="020B0604020202020204" pitchFamily="34" charset="0"/>
              </a:rPr>
              <a:t>per hour or </a:t>
            </a:r>
            <a:r>
              <a:rPr lang="en-US" sz="1800" i="1" dirty="0" smtClean="0">
                <a:solidFill>
                  <a:srgbClr val="002060"/>
                </a:solidFill>
                <a:latin typeface="Arial" panose="020B0604020202020204" pitchFamily="34" charset="0"/>
              </a:rPr>
              <a:t>more”</a:t>
            </a:r>
            <a:endParaRPr lang="en-US" sz="1800" i="1" dirty="0">
              <a:solidFill>
                <a:srgbClr val="002060"/>
              </a:solidFill>
            </a:endParaRPr>
          </a:p>
        </p:txBody>
      </p:sp>
      <p:sp>
        <p:nvSpPr>
          <p:cNvPr id="4" name="Slide Number Placeholder 3">
            <a:extLst>
              <a:ext uri="{FF2B5EF4-FFF2-40B4-BE49-F238E27FC236}">
                <a16:creationId xmlns:a16="http://schemas.microsoft.com/office/drawing/2014/main" xmlns="" id="{1AD77126-6766-496B-92BD-8817A22A9521}"/>
              </a:ext>
            </a:extLst>
          </p:cNvPr>
          <p:cNvSpPr>
            <a:spLocks noGrp="1"/>
          </p:cNvSpPr>
          <p:nvPr>
            <p:ph type="sldNum" sz="quarter" idx="11"/>
          </p:nvPr>
        </p:nvSpPr>
        <p:spPr/>
        <p:txBody>
          <a:bodyPr/>
          <a:lstStyle/>
          <a:p>
            <a:pPr>
              <a:defRPr/>
            </a:pPr>
            <a:fld id="{42117207-4D51-4BA8-8FB6-195A6D0A0D74}" type="slidenum">
              <a:rPr lang="en-GB" altLang="en-US" smtClean="0"/>
              <a:pPr>
                <a:defRPr/>
              </a:pPr>
              <a:t>17</a:t>
            </a:fld>
            <a:endParaRPr lang="en-GB" altLang="en-US"/>
          </a:p>
        </p:txBody>
      </p:sp>
    </p:spTree>
    <p:extLst>
      <p:ext uri="{BB962C8B-B14F-4D97-AF65-F5344CB8AC3E}">
        <p14:creationId xmlns:p14="http://schemas.microsoft.com/office/powerpoint/2010/main" val="167103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2967557-F833-475D-8DFC-DEEF1D993B31}"/>
              </a:ext>
            </a:extLst>
          </p:cNvPr>
          <p:cNvSpPr>
            <a:spLocks noGrp="1"/>
          </p:cNvSpPr>
          <p:nvPr>
            <p:ph type="sldNum" sz="quarter" idx="11"/>
          </p:nvPr>
        </p:nvSpPr>
        <p:spPr/>
        <p:txBody>
          <a:bodyPr/>
          <a:lstStyle/>
          <a:p>
            <a:pPr>
              <a:defRPr/>
            </a:pPr>
            <a:fld id="{42117207-4D51-4BA8-8FB6-195A6D0A0D74}" type="slidenum">
              <a:rPr lang="en-GB" altLang="en-US" smtClean="0"/>
              <a:pPr>
                <a:defRPr/>
              </a:pPr>
              <a:t>18</a:t>
            </a:fld>
            <a:endParaRPr lang="en-GB" altLang="en-US"/>
          </a:p>
        </p:txBody>
      </p:sp>
      <p:sp>
        <p:nvSpPr>
          <p:cNvPr id="6" name="Title 1">
            <a:extLst>
              <a:ext uri="{FF2B5EF4-FFF2-40B4-BE49-F238E27FC236}">
                <a16:creationId xmlns:a16="http://schemas.microsoft.com/office/drawing/2014/main" xmlns="" id="{6E225211-E90D-4351-AD0A-B496475B8C5A}"/>
              </a:ext>
            </a:extLst>
          </p:cNvPr>
          <p:cNvSpPr>
            <a:spLocks noGrp="1"/>
          </p:cNvSpPr>
          <p:nvPr>
            <p:ph type="title"/>
          </p:nvPr>
        </p:nvSpPr>
        <p:spPr>
          <a:xfrm>
            <a:off x="457200" y="274638"/>
            <a:ext cx="8229600" cy="1143000"/>
          </a:xfrm>
        </p:spPr>
        <p:txBody>
          <a:bodyPr/>
          <a:lstStyle/>
          <a:p>
            <a:r>
              <a:rPr lang="en-US" dirty="0" smtClean="0"/>
              <a:t>Benefits </a:t>
            </a:r>
            <a:r>
              <a:rPr lang="en-US" dirty="0"/>
              <a:t>- Customer Examples</a:t>
            </a:r>
          </a:p>
        </p:txBody>
      </p:sp>
      <p:sp>
        <p:nvSpPr>
          <p:cNvPr id="5" name="Content Placeholder 2">
            <a:extLst>
              <a:ext uri="{FF2B5EF4-FFF2-40B4-BE49-F238E27FC236}">
                <a16:creationId xmlns:a16="http://schemas.microsoft.com/office/drawing/2014/main" xmlns="" id="{B83F5781-02AC-4538-B843-F16685514AFF}"/>
              </a:ext>
            </a:extLst>
          </p:cNvPr>
          <p:cNvSpPr txBox="1">
            <a:spLocks/>
          </p:cNvSpPr>
          <p:nvPr/>
        </p:nvSpPr>
        <p:spPr bwMode="auto">
          <a:xfrm>
            <a:off x="306572" y="1874874"/>
            <a:ext cx="8686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smtClean="0"/>
              <a:t>Industry:  International Aerospace Manufacturing</a:t>
            </a:r>
            <a:r>
              <a:rPr lang="en-US" sz="800" kern="0" dirty="0" smtClean="0"/>
              <a:t/>
            </a:r>
            <a:br>
              <a:rPr lang="en-US" sz="800" kern="0" dirty="0" smtClean="0"/>
            </a:br>
            <a:r>
              <a:rPr lang="en-US" sz="800" kern="0" dirty="0" smtClean="0"/>
              <a:t> </a:t>
            </a:r>
          </a:p>
          <a:p>
            <a:r>
              <a:rPr lang="en-US" sz="1600" kern="0" dirty="0" smtClean="0"/>
              <a:t>Goal:  To provide a Network Operations Center (NOC)</a:t>
            </a:r>
          </a:p>
          <a:p>
            <a:pPr marL="400050" lvl="1" indent="0">
              <a:buFontTx/>
              <a:buNone/>
            </a:pPr>
            <a:r>
              <a:rPr lang="en-US" sz="1500" i="1" kern="0" dirty="0" smtClean="0">
                <a:solidFill>
                  <a:srgbClr val="002060"/>
                </a:solidFill>
              </a:rPr>
              <a:t>“Our organization didn’t have an NOC, so we’ve leveraged SEM as a </a:t>
            </a:r>
            <a:r>
              <a:rPr lang="en-US" sz="1500" kern="0" dirty="0" smtClean="0">
                <a:solidFill>
                  <a:srgbClr val="002060"/>
                </a:solidFill>
              </a:rPr>
              <a:t>‘Virtual NOC’.</a:t>
            </a:r>
            <a:r>
              <a:rPr lang="en-US" sz="1500" i="1" kern="0" dirty="0" smtClean="0">
                <a:solidFill>
                  <a:srgbClr val="002060"/>
                </a:solidFill>
              </a:rPr>
              <a:t>”  </a:t>
            </a:r>
            <a:br>
              <a:rPr lang="en-US" sz="1500" i="1" kern="0" dirty="0" smtClean="0">
                <a:solidFill>
                  <a:srgbClr val="002060"/>
                </a:solidFill>
              </a:rPr>
            </a:br>
            <a:r>
              <a:rPr lang="en-US" sz="800" i="1" kern="0" dirty="0" smtClean="0"/>
              <a:t> </a:t>
            </a:r>
          </a:p>
          <a:p>
            <a:pPr marL="285750"/>
            <a:r>
              <a:rPr lang="en-US" sz="1600" dirty="0" smtClean="0"/>
              <a:t>A </a:t>
            </a:r>
            <a:r>
              <a:rPr lang="en-US" sz="1600" dirty="0"/>
              <a:t>few </a:t>
            </a:r>
            <a:r>
              <a:rPr lang="en-US" sz="1600" dirty="0" smtClean="0"/>
              <a:t>examples where SEM is used:</a:t>
            </a:r>
            <a:endParaRPr lang="en-US" sz="1600" dirty="0"/>
          </a:p>
          <a:p>
            <a:pPr lvl="1"/>
            <a:r>
              <a:rPr lang="en-US" sz="1500" dirty="0">
                <a:latin typeface="Arial" panose="020B0604020202020204" pitchFamily="34" charset="0"/>
              </a:rPr>
              <a:t>Network </a:t>
            </a:r>
          </a:p>
          <a:p>
            <a:pPr lvl="1"/>
            <a:r>
              <a:rPr lang="en-US" sz="1500" dirty="0">
                <a:latin typeface="Arial" panose="020B0604020202020204" pitchFamily="34" charset="0"/>
              </a:rPr>
              <a:t>System Security </a:t>
            </a:r>
            <a:endParaRPr lang="en-US" sz="1500" dirty="0"/>
          </a:p>
          <a:p>
            <a:pPr lvl="1"/>
            <a:r>
              <a:rPr lang="en-US" sz="1500" dirty="0">
                <a:latin typeface="Arial" panose="020B0604020202020204" pitchFamily="34" charset="0"/>
              </a:rPr>
              <a:t>Operations </a:t>
            </a:r>
          </a:p>
          <a:p>
            <a:pPr lvl="1"/>
            <a:r>
              <a:rPr lang="en-US" sz="1500" dirty="0">
                <a:latin typeface="Arial" panose="020B0604020202020204" pitchFamily="34" charset="0"/>
              </a:rPr>
              <a:t>Hardware </a:t>
            </a:r>
            <a:r>
              <a:rPr lang="en-US" sz="800" dirty="0">
                <a:latin typeface="Arial" panose="020B0604020202020204" pitchFamily="34" charset="0"/>
              </a:rPr>
              <a:t/>
            </a:r>
            <a:br>
              <a:rPr lang="en-US" sz="800" dirty="0">
                <a:latin typeface="Arial" panose="020B0604020202020204" pitchFamily="34" charset="0"/>
              </a:rPr>
            </a:br>
            <a:endParaRPr lang="en-US" sz="800" dirty="0"/>
          </a:p>
          <a:p>
            <a:r>
              <a:rPr lang="en-US" sz="1500" dirty="0"/>
              <a:t>Watchdog jobs add more processes whereas SEM has only one agent process on a server</a:t>
            </a:r>
            <a:r>
              <a:rPr lang="en-US" sz="800" dirty="0"/>
              <a:t/>
            </a:r>
            <a:br>
              <a:rPr lang="en-US" sz="800" dirty="0"/>
            </a:br>
            <a:r>
              <a:rPr lang="en-US" sz="800" dirty="0"/>
              <a:t> </a:t>
            </a:r>
          </a:p>
          <a:p>
            <a:r>
              <a:rPr lang="en-US" sz="1500" dirty="0"/>
              <a:t>No digging through log files – just glance at SEM for real-time status displays</a:t>
            </a:r>
          </a:p>
          <a:p>
            <a:pPr marL="0" indent="0">
              <a:buNone/>
            </a:pPr>
            <a:endParaRPr lang="en-US" sz="1300" i="1" kern="0" dirty="0"/>
          </a:p>
        </p:txBody>
      </p:sp>
    </p:spTree>
    <p:extLst>
      <p:ext uri="{BB962C8B-B14F-4D97-AF65-F5344CB8AC3E}">
        <p14:creationId xmlns:p14="http://schemas.microsoft.com/office/powerpoint/2010/main" val="3574340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Demonstration</a:t>
            </a:r>
          </a:p>
        </p:txBody>
      </p:sp>
      <p:sp>
        <p:nvSpPr>
          <p:cNvPr id="3" name="Content Placeholder 2"/>
          <p:cNvSpPr>
            <a:spLocks noGrp="1"/>
          </p:cNvSpPr>
          <p:nvPr>
            <p:ph idx="1"/>
          </p:nvPr>
        </p:nvSpPr>
        <p:spPr>
          <a:xfrm>
            <a:off x="457200" y="1828799"/>
            <a:ext cx="8229600" cy="3810001"/>
          </a:xfrm>
        </p:spPr>
        <p:txBody>
          <a:bodyPr/>
          <a:lstStyle/>
          <a:p>
            <a:pPr marL="0" indent="0">
              <a:buNone/>
            </a:pPr>
            <a:r>
              <a:rPr lang="en-GB" dirty="0"/>
              <a:t>            Sysgem Enterprise Manager  </a:t>
            </a:r>
            <a:endParaRPr lang="en-GB" sz="900" dirty="0"/>
          </a:p>
          <a:p>
            <a:pPr marL="0" indent="0">
              <a:buNone/>
            </a:pPr>
            <a:endParaRPr lang="en-GB" sz="900" dirty="0"/>
          </a:p>
          <a:p>
            <a:pPr marL="0" indent="0">
              <a:buNone/>
            </a:pPr>
            <a:r>
              <a:rPr lang="en-GB" sz="900" dirty="0"/>
              <a:t> </a:t>
            </a:r>
            <a:r>
              <a:rPr lang="en-GB" dirty="0"/>
              <a:t>                      OpenVMS Servers</a:t>
            </a:r>
          </a:p>
          <a:p>
            <a:pPr marL="0" indent="0">
              <a:buNone/>
            </a:pPr>
            <a:endParaRPr lang="en-GB" dirty="0"/>
          </a:p>
          <a:p>
            <a:pPr marL="0" indent="0">
              <a:buNone/>
            </a:pPr>
            <a:endParaRPr lang="en-GB" dirty="0"/>
          </a:p>
          <a:p>
            <a:pPr marL="0" indent="0" algn="ctr">
              <a:buNone/>
            </a:pPr>
            <a:r>
              <a:rPr lang="en-GB" sz="2800" i="1" dirty="0"/>
              <a:t>Mike Schofield, Sysgem AG</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19</a:t>
            </a:fld>
            <a:endParaRPr lang="en-GB" altLang="en-US"/>
          </a:p>
        </p:txBody>
      </p:sp>
      <p:sp>
        <p:nvSpPr>
          <p:cNvPr id="5" name="Right Arrow 4"/>
          <p:cNvSpPr/>
          <p:nvPr/>
        </p:nvSpPr>
        <p:spPr>
          <a:xfrm>
            <a:off x="1981200" y="2639568"/>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80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038"/>
            <a:ext cx="8229600" cy="2697162"/>
          </a:xfrm>
        </p:spPr>
        <p:txBody>
          <a:bodyPr/>
          <a:lstStyle/>
          <a:p>
            <a:r>
              <a:rPr lang="en-GB" dirty="0"/>
              <a:t>Sysgem Enterprise Manager</a:t>
            </a:r>
            <a:br>
              <a:rPr lang="en-GB" dirty="0"/>
            </a:br>
            <a:r>
              <a:rPr lang="en-GB" dirty="0"/>
              <a:t>(SEM)</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a:t>
            </a:fld>
            <a:endParaRPr lang="en-GB" altLang="en-US"/>
          </a:p>
        </p:txBody>
      </p:sp>
    </p:spTree>
    <p:extLst>
      <p:ext uri="{BB962C8B-B14F-4D97-AF65-F5344CB8AC3E}">
        <p14:creationId xmlns:p14="http://schemas.microsoft.com/office/powerpoint/2010/main" val="211349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a:t>Sysgem Enterprise Manager</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20</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a:t>SEM User</a:t>
            </a:r>
          </a:p>
        </p:txBody>
      </p:sp>
      <p:grpSp>
        <p:nvGrpSpPr>
          <p:cNvPr id="13" name="Group 12"/>
          <p:cNvGrpSpPr/>
          <p:nvPr/>
        </p:nvGrpSpPr>
        <p:grpSpPr>
          <a:xfrm>
            <a:off x="3124200" y="1957334"/>
            <a:ext cx="5193564" cy="3605266"/>
            <a:chOff x="3160567" y="1949023"/>
            <a:chExt cx="5193564" cy="3605266"/>
          </a:xfrm>
        </p:grpSpPr>
        <p:sp>
          <p:nvSpPr>
            <p:cNvPr id="26" name="TextBox 25"/>
            <p:cNvSpPr txBox="1"/>
            <p:nvPr/>
          </p:nvSpPr>
          <p:spPr>
            <a:xfrm>
              <a:off x="6282144" y="3168135"/>
              <a:ext cx="2071987" cy="646331"/>
            </a:xfrm>
            <a:prstGeom prst="rect">
              <a:avLst/>
            </a:prstGeom>
            <a:noFill/>
            <a:ln w="12700">
              <a:noFill/>
            </a:ln>
          </p:spPr>
          <p:txBody>
            <a:bodyPr wrap="square" rtlCol="0">
              <a:spAutoFit/>
            </a:bodyPr>
            <a:lstStyle/>
            <a:p>
              <a:r>
                <a:rPr lang="en-GB" dirty="0"/>
                <a:t>SEM Authorization Server</a:t>
              </a:r>
            </a:p>
          </p:txBody>
        </p:sp>
        <p:sp>
          <p:nvSpPr>
            <p:cNvPr id="27" name="TextBox 26"/>
            <p:cNvSpPr txBox="1"/>
            <p:nvPr/>
          </p:nvSpPr>
          <p:spPr>
            <a:xfrm>
              <a:off x="6212492" y="5184957"/>
              <a:ext cx="1712308" cy="369332"/>
            </a:xfrm>
            <a:prstGeom prst="rect">
              <a:avLst/>
            </a:prstGeom>
            <a:noFill/>
            <a:ln w="12700">
              <a:noFill/>
            </a:ln>
          </p:spPr>
          <p:txBody>
            <a:bodyPr wrap="square" rtlCol="0">
              <a:spAutoFit/>
            </a:bodyPr>
            <a:lstStyle/>
            <a:p>
              <a:r>
                <a:rPr lang="en-GB" dirty="0"/>
                <a:t>SEM Agents</a:t>
              </a:r>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a:ln w="3175">
                    <a:noFill/>
                  </a:ln>
                </a:rPr>
                <a:t>SEM Client</a:t>
              </a:r>
            </a:p>
          </p:txBody>
        </p:sp>
      </p:grpSp>
      <p:sp>
        <p:nvSpPr>
          <p:cNvPr id="3" name="Flowchart: Document 2"/>
          <p:cNvSpPr/>
          <p:nvPr/>
        </p:nvSpPr>
        <p:spPr>
          <a:xfrm>
            <a:off x="3381913" y="2286000"/>
            <a:ext cx="990600" cy="762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66667E-6 1.17742E-6 L 0.27604 -0.00231 " pathEditMode="relative" rAng="0" ptsTypes="AA">
                                      <p:cBhvr>
                                        <p:cTn id="21" dur="2000" fill="hold"/>
                                        <p:tgtEl>
                                          <p:spTgt spid="3"/>
                                        </p:tgtEl>
                                        <p:attrNameLst>
                                          <p:attrName>ppt_x</p:attrName>
                                          <p:attrName>ppt_y</p:attrName>
                                        </p:attrNameLst>
                                      </p:cBhvr>
                                      <p:rCtr x="13802" y="-116"/>
                                    </p:animMotion>
                                  </p:childTnLst>
                                </p:cTn>
                              </p:par>
                            </p:childTnLst>
                          </p:cTn>
                        </p:par>
                        <p:par>
                          <p:cTn id="22" fill="hold">
                            <p:stCondLst>
                              <p:cond delay="2000"/>
                            </p:stCondLst>
                            <p:childTnLst>
                              <p:par>
                                <p:cTn id="23" presetID="42" presetClass="path" presetSubtype="0" accel="50000" decel="50000" fill="hold" grpId="2" nodeType="afterEffect">
                                  <p:stCondLst>
                                    <p:cond delay="0"/>
                                  </p:stCondLst>
                                  <p:childTnLst>
                                    <p:animMotion origin="layout" path="M 0.27604 -0.00231 L 0.00104 -0.00231 " pathEditMode="relative" rAng="0" ptsTypes="AA">
                                      <p:cBhvr>
                                        <p:cTn id="24" dur="2000" fill="hold"/>
                                        <p:tgtEl>
                                          <p:spTgt spid="3"/>
                                        </p:tgtEl>
                                        <p:attrNameLst>
                                          <p:attrName>ppt_x</p:attrName>
                                          <p:attrName>ppt_y</p:attrName>
                                        </p:attrNameLst>
                                      </p:cBhvr>
                                      <p:rCtr x="-13750" y="0"/>
                                    </p:animMotion>
                                  </p:childTnLst>
                                </p:cTn>
                              </p:par>
                            </p:childTnLst>
                          </p:cTn>
                        </p:par>
                        <p:par>
                          <p:cTn id="25" fill="hold">
                            <p:stCondLst>
                              <p:cond delay="4000"/>
                            </p:stCondLst>
                            <p:childTnLst>
                              <p:par>
                                <p:cTn id="26" presetID="42" presetClass="path" presetSubtype="0" accel="50000" decel="50000" fill="hold" grpId="3" nodeType="afterEffect">
                                  <p:stCondLst>
                                    <p:cond delay="0"/>
                                  </p:stCondLst>
                                  <p:childTnLst>
                                    <p:animMotion origin="layout" path="M 5.55112E-17 -4.07407E-6 L 0.15833 0.16899 " pathEditMode="relative" rAng="0" ptsTypes="AA">
                                      <p:cBhvr>
                                        <p:cTn id="27" dur="2000" fill="hold"/>
                                        <p:tgtEl>
                                          <p:spTgt spid="3"/>
                                        </p:tgtEl>
                                        <p:attrNameLst>
                                          <p:attrName>ppt_x</p:attrName>
                                          <p:attrName>ppt_y</p:attrName>
                                        </p:attrNameLst>
                                      </p:cBhvr>
                                      <p:rCtr x="7917" y="844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4" nodeType="clickEffect">
                                  <p:stCondLst>
                                    <p:cond delay="0"/>
                                  </p:stCondLst>
                                  <p:childTnLst>
                                    <p:animMotion origin="layout" path="M 5.55112E-17 -4.07407E-6 L 0.15833 0.16899 " pathEditMode="relative" rAng="0" ptsTypes="AA">
                                      <p:cBhvr>
                                        <p:cTn id="31" dur="2000" spd="-100000" fill="hold"/>
                                        <p:tgtEl>
                                          <p:spTgt spid="3"/>
                                        </p:tgtEl>
                                        <p:attrNameLst>
                                          <p:attrName>ppt_x</p:attrName>
                                          <p:attrName>ppt_y</p:attrName>
                                        </p:attrNameLst>
                                      </p:cBhvr>
                                      <p:rCtr x="7917" y="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animBg="1"/>
      <p:bldP spid="3" grpId="1" animBg="1"/>
      <p:bldP spid="3" grpId="2" animBg="1"/>
      <p:bldP spid="3" grpId="3" animBg="1"/>
      <p:bldP spid="3" grpId="4"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21</a:t>
            </a:fld>
            <a:endParaRPr lang="en-GB" altLang="en-US"/>
          </a:p>
        </p:txBody>
      </p:sp>
      <p:sp>
        <p:nvSpPr>
          <p:cNvPr id="5" name="Title 1"/>
          <p:cNvSpPr>
            <a:spLocks noGrp="1"/>
          </p:cNvSpPr>
          <p:nvPr>
            <p:ph type="title"/>
          </p:nvPr>
        </p:nvSpPr>
        <p:spPr>
          <a:xfrm>
            <a:off x="457200" y="1951038"/>
            <a:ext cx="8229600" cy="2697162"/>
          </a:xfrm>
        </p:spPr>
        <p:txBody>
          <a:bodyPr/>
          <a:lstStyle/>
          <a:p>
            <a:r>
              <a:rPr lang="en-GB" dirty="0"/>
              <a:t>Sysgem Enterprise Manager</a:t>
            </a:r>
            <a:br>
              <a:rPr lang="en-GB" dirty="0"/>
            </a:br>
            <a:r>
              <a:rPr lang="en-GB" dirty="0"/>
              <a:t>(SEM)</a:t>
            </a:r>
          </a:p>
        </p:txBody>
      </p:sp>
    </p:spTree>
    <p:extLst>
      <p:ext uri="{BB962C8B-B14F-4D97-AF65-F5344CB8AC3E}">
        <p14:creationId xmlns:p14="http://schemas.microsoft.com/office/powerpoint/2010/main" val="3684867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Demo1 – Task Scripts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22</a:t>
            </a:fld>
            <a:endParaRPr lang="en-GB"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6904"/>
            <a:ext cx="7740758" cy="466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27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Demo2 – File &amp; Dir Explorer</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23</a:t>
            </a:fld>
            <a:endParaRPr lang="en-GB"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163207"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Demo3 – Queues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24</a:t>
            </a:fld>
            <a:endParaRPr lang="en-GB" alt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803" y="1219200"/>
            <a:ext cx="7250918" cy="485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Demo4 – User Admin</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25</a:t>
            </a:fld>
            <a:endParaRPr lang="en-GB"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303964"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Demo5 – Monitor &amp; Alarm</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26</a:t>
            </a:fld>
            <a:endParaRPr lang="en-GB"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52" y="1219200"/>
            <a:ext cx="7243748"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009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 6 - Dashboard</a:t>
            </a:r>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27</a:t>
            </a:fld>
            <a:endParaRPr lang="en-GB" altLang="en-US"/>
          </a:p>
        </p:txBody>
      </p:sp>
    </p:spTree>
    <p:extLst>
      <p:ext uri="{BB962C8B-B14F-4D97-AF65-F5344CB8AC3E}">
        <p14:creationId xmlns:p14="http://schemas.microsoft.com/office/powerpoint/2010/main" val="80895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Customization of SEM</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28</a:t>
            </a:fld>
            <a:endParaRPr lang="en-GB"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8" y="1219200"/>
            <a:ext cx="7251192" cy="492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315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Presenters</a:t>
            </a:r>
          </a:p>
        </p:txBody>
      </p:sp>
      <p:sp>
        <p:nvSpPr>
          <p:cNvPr id="3" name="Content Placeholder 2"/>
          <p:cNvSpPr>
            <a:spLocks noGrp="1"/>
          </p:cNvSpPr>
          <p:nvPr>
            <p:ph idx="1"/>
          </p:nvPr>
        </p:nvSpPr>
        <p:spPr>
          <a:xfrm>
            <a:off x="457200" y="1981200"/>
            <a:ext cx="8229600" cy="3687763"/>
          </a:xfrm>
        </p:spPr>
        <p:txBody>
          <a:bodyPr/>
          <a:lstStyle/>
          <a:p>
            <a:r>
              <a:rPr lang="en-GB" sz="2000" dirty="0"/>
              <a:t>Shoshana Huss (Sysgem Marketing)</a:t>
            </a:r>
          </a:p>
          <a:p>
            <a:pPr lvl="1"/>
            <a:r>
              <a:rPr lang="en-GB" sz="2000" dirty="0"/>
              <a:t>   </a:t>
            </a:r>
            <a:r>
              <a:rPr lang="en-GB" sz="2000" dirty="0">
                <a:hlinkClick r:id="rId3"/>
              </a:rPr>
              <a:t>shoshana.huss@sysgem.com</a:t>
            </a:r>
            <a:r>
              <a:rPr lang="en-GB" sz="2000" dirty="0"/>
              <a:t/>
            </a:r>
            <a:br>
              <a:rPr lang="en-GB" sz="2000" dirty="0"/>
            </a:br>
            <a:endParaRPr lang="en-GB" sz="2000" dirty="0"/>
          </a:p>
          <a:p>
            <a:r>
              <a:rPr lang="en-GB" sz="2000" dirty="0"/>
              <a:t>Mike Schofield (Technical Support)</a:t>
            </a:r>
          </a:p>
          <a:p>
            <a:pPr lvl="1"/>
            <a:r>
              <a:rPr lang="en-GB" sz="2000" dirty="0"/>
              <a:t>   </a:t>
            </a:r>
            <a:r>
              <a:rPr lang="en-GB" sz="2000" dirty="0">
                <a:hlinkClick r:id="rId4"/>
              </a:rPr>
              <a:t>mike.schofield@sysgem.com</a:t>
            </a:r>
            <a:r>
              <a:rPr lang="en-GB" sz="2000" dirty="0"/>
              <a:t/>
            </a:r>
            <a:br>
              <a:rPr lang="en-GB" sz="2000" dirty="0"/>
            </a:br>
            <a:endParaRPr lang="en-GB" sz="2000" dirty="0"/>
          </a:p>
          <a:p>
            <a:pPr marL="514350" indent="-457200"/>
            <a:r>
              <a:rPr lang="en-GB" sz="2000" dirty="0"/>
              <a:t>Contact in the US:</a:t>
            </a:r>
          </a:p>
          <a:p>
            <a:pPr marL="914400" lvl="1" indent="-457200"/>
            <a:r>
              <a:rPr lang="en-GB" sz="2000" dirty="0"/>
              <a:t> </a:t>
            </a:r>
            <a:r>
              <a:rPr lang="en-GB" sz="2000" dirty="0">
                <a:hlinkClick r:id="rId5"/>
              </a:rPr>
              <a:t>sales@networkingdynamics.com</a:t>
            </a:r>
            <a:r>
              <a:rPr lang="en-GB" dirty="0"/>
              <a:t> </a:t>
            </a:r>
          </a:p>
          <a:p>
            <a:pPr marL="457200" lvl="1" indent="0">
              <a:buNone/>
            </a:pPr>
            <a:r>
              <a:rPr lang="en-GB" sz="1800" dirty="0"/>
              <a:t> </a:t>
            </a:r>
          </a:p>
          <a:p>
            <a:pPr marL="457200" lvl="1" indent="0">
              <a:buNone/>
            </a:pPr>
            <a:r>
              <a:rPr lang="en-GB" sz="1800" dirty="0"/>
              <a:t/>
            </a:r>
            <a:br>
              <a:rPr lang="en-GB" sz="1800" dirty="0"/>
            </a:br>
            <a:endParaRPr lang="en-GB" sz="1800" dirty="0"/>
          </a:p>
          <a:p>
            <a:pPr marL="457200" lvl="1" indent="0">
              <a:buNone/>
            </a:pPr>
            <a:r>
              <a:rPr lang="en-GB" sz="1800" dirty="0">
                <a:solidFill>
                  <a:srgbClr val="0070C0"/>
                </a:solidFill>
              </a:rPr>
              <a:t>                                                                    </a:t>
            </a:r>
            <a:r>
              <a:rPr lang="en-GB" dirty="0">
                <a:solidFill>
                  <a:srgbClr val="0070C0"/>
                </a:solidFill>
              </a:rPr>
              <a:t>www.sysgem.com </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29</a:t>
            </a:fld>
            <a:endParaRPr lang="en-GB" altLang="en-US"/>
          </a:p>
        </p:txBody>
      </p:sp>
    </p:spTree>
    <p:extLst>
      <p:ext uri="{BB962C8B-B14F-4D97-AF65-F5344CB8AC3E}">
        <p14:creationId xmlns:p14="http://schemas.microsoft.com/office/powerpoint/2010/main" val="402848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57200" y="1447800"/>
            <a:ext cx="8534400" cy="4525963"/>
          </a:xfrm>
        </p:spPr>
        <p:txBody>
          <a:bodyPr/>
          <a:lstStyle/>
          <a:p>
            <a:r>
              <a:rPr lang="en-GB" sz="2600" dirty="0"/>
              <a:t>Delegation:</a:t>
            </a:r>
          </a:p>
          <a:p>
            <a:pPr lvl="1"/>
            <a:r>
              <a:rPr lang="en-GB" sz="2000" dirty="0"/>
              <a:t>Management tasks to be undertaken by help desk operators</a:t>
            </a:r>
          </a:p>
          <a:p>
            <a:pPr lvl="1"/>
            <a:r>
              <a:rPr lang="en-GB" sz="2000" dirty="0"/>
              <a:t>User interface on Windows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3</a:t>
            </a:fld>
            <a:endParaRPr lang="en-GB" altLang="en-US"/>
          </a:p>
        </p:txBody>
      </p:sp>
      <p:pic>
        <p:nvPicPr>
          <p:cNvPr id="102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14928" y="1212521"/>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30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Sysgem Dashboard</a:t>
            </a:r>
          </a:p>
        </p:txBody>
      </p:sp>
      <p:sp>
        <p:nvSpPr>
          <p:cNvPr id="3" name="Content Placeholder 2"/>
          <p:cNvSpPr>
            <a:spLocks noGrp="1"/>
          </p:cNvSpPr>
          <p:nvPr>
            <p:ph idx="1"/>
          </p:nvPr>
        </p:nvSpPr>
        <p:spPr/>
        <p:txBody>
          <a:bodyPr/>
          <a:lstStyle/>
          <a:p>
            <a:r>
              <a:rPr lang="en-GB" sz="2800" dirty="0"/>
              <a:t>Purpose</a:t>
            </a:r>
            <a:endParaRPr lang="en-GB" sz="1000" dirty="0"/>
          </a:p>
          <a:p>
            <a:endParaRPr lang="en-GB" sz="1000" dirty="0"/>
          </a:p>
          <a:p>
            <a:pPr lvl="1"/>
            <a:r>
              <a:rPr lang="en-GB" sz="1800" dirty="0"/>
              <a:t>Centralize the management of automated monitoring in a single GUI</a:t>
            </a:r>
          </a:p>
          <a:p>
            <a:pPr lvl="1"/>
            <a:r>
              <a:rPr lang="en-GB" sz="1800" dirty="0"/>
              <a:t>Check on running status of monitoring tasks</a:t>
            </a:r>
          </a:p>
          <a:p>
            <a:pPr lvl="1"/>
            <a:r>
              <a:rPr lang="en-GB" sz="1800" dirty="0"/>
              <a:t>Check on overall health of target systems</a:t>
            </a:r>
          </a:p>
          <a:p>
            <a:pPr lvl="1"/>
            <a:r>
              <a:rPr lang="en-GB" sz="1800" dirty="0"/>
              <a:t>Start new / stop existing monitoring tasks</a:t>
            </a:r>
          </a:p>
          <a:p>
            <a:pPr lvl="1"/>
            <a:r>
              <a:rPr lang="en-GB" sz="1800" dirty="0"/>
              <a:t>See details of monitored data</a:t>
            </a:r>
          </a:p>
          <a:p>
            <a:pPr lvl="1"/>
            <a:r>
              <a:rPr lang="en-GB" sz="1800" dirty="0"/>
              <a:t>Take action when target servers need a problem resolution</a:t>
            </a:r>
          </a:p>
          <a:p>
            <a:endParaRPr lang="en-GB"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30</a:t>
            </a:fld>
            <a:endParaRPr lang="en-GB" altLang="en-US"/>
          </a:p>
        </p:txBody>
      </p:sp>
    </p:spTree>
    <p:extLst>
      <p:ext uri="{BB962C8B-B14F-4D97-AF65-F5344CB8AC3E}">
        <p14:creationId xmlns:p14="http://schemas.microsoft.com/office/powerpoint/2010/main" val="3158260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Dashboard Overview</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31</a:t>
            </a:fld>
            <a:endParaRPr lang="en-GB"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183188" cy="454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303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25211-E90D-4351-AD0A-B496475B8C5A}"/>
              </a:ext>
            </a:extLst>
          </p:cNvPr>
          <p:cNvSpPr>
            <a:spLocks noGrp="1"/>
          </p:cNvSpPr>
          <p:nvPr>
            <p:ph type="title"/>
          </p:nvPr>
        </p:nvSpPr>
        <p:spPr/>
        <p:txBody>
          <a:bodyPr/>
          <a:lstStyle/>
          <a:p>
            <a:r>
              <a:rPr lang="en-US" dirty="0" smtClean="0"/>
              <a:t>Benefits </a:t>
            </a:r>
            <a:r>
              <a:rPr lang="en-US" dirty="0"/>
              <a:t>- Customer Examples</a:t>
            </a:r>
          </a:p>
        </p:txBody>
      </p:sp>
      <p:sp>
        <p:nvSpPr>
          <p:cNvPr id="3" name="Content Placeholder 2">
            <a:extLst>
              <a:ext uri="{FF2B5EF4-FFF2-40B4-BE49-F238E27FC236}">
                <a16:creationId xmlns:a16="http://schemas.microsoft.com/office/drawing/2014/main" xmlns="" id="{EAF6BA39-06D2-42CB-8D9E-AD5E73A5E402}"/>
              </a:ext>
            </a:extLst>
          </p:cNvPr>
          <p:cNvSpPr>
            <a:spLocks noGrp="1"/>
          </p:cNvSpPr>
          <p:nvPr>
            <p:ph idx="1"/>
          </p:nvPr>
        </p:nvSpPr>
        <p:spPr/>
        <p:txBody>
          <a:bodyPr/>
          <a:lstStyle/>
          <a:p>
            <a:r>
              <a:rPr lang="en-US" sz="1700" dirty="0">
                <a:latin typeface="Arial" panose="020B0604020202020204" pitchFamily="34" charset="0"/>
              </a:rPr>
              <a:t>Industry:  US Steel </a:t>
            </a:r>
            <a:r>
              <a:rPr lang="en-US" sz="1700" dirty="0" smtClean="0">
                <a:latin typeface="Arial" panose="020B0604020202020204" pitchFamily="34" charset="0"/>
              </a:rPr>
              <a:t>Manufacturing</a:t>
            </a:r>
          </a:p>
          <a:p>
            <a:r>
              <a:rPr lang="en-US" sz="1700" dirty="0" smtClean="0">
                <a:latin typeface="Arial" panose="020B0604020202020204" pitchFamily="34" charset="0"/>
              </a:rPr>
              <a:t>Goal: </a:t>
            </a:r>
            <a:r>
              <a:rPr lang="en-US" sz="1700" dirty="0">
                <a:latin typeface="Arial" panose="020B0604020202020204" pitchFamily="34" charset="0"/>
              </a:rPr>
              <a:t>A</a:t>
            </a:r>
            <a:r>
              <a:rPr lang="en-US" sz="1700" dirty="0" smtClean="0">
                <a:latin typeface="Arial" panose="020B0604020202020204" pitchFamily="34" charset="0"/>
              </a:rPr>
              <a:t>void costly downtime – need to keep plant running 24/7</a:t>
            </a:r>
            <a:endParaRPr lang="en-US" sz="1700" dirty="0"/>
          </a:p>
          <a:p>
            <a:r>
              <a:rPr lang="en-US" sz="1700" dirty="0" smtClean="0">
                <a:latin typeface="Arial" panose="020B0604020202020204" pitchFamily="34" charset="0"/>
              </a:rPr>
              <a:t>Examples of alarms configured by the customer using SEM:</a:t>
            </a:r>
            <a:endParaRPr lang="en-US" sz="1700" dirty="0"/>
          </a:p>
          <a:p>
            <a:pPr lvl="1"/>
            <a:r>
              <a:rPr lang="en-US" sz="1700" b="1" i="1" dirty="0" smtClean="0">
                <a:latin typeface="Arial" panose="020B0604020202020204" pitchFamily="34" charset="0"/>
              </a:rPr>
              <a:t>High </a:t>
            </a:r>
            <a:r>
              <a:rPr lang="en-US" sz="1700" b="1" i="1" dirty="0">
                <a:latin typeface="Arial" panose="020B0604020202020204" pitchFamily="34" charset="0"/>
              </a:rPr>
              <a:t>CPU </a:t>
            </a:r>
            <a:r>
              <a:rPr lang="en-US" sz="1700" b="1" i="1" dirty="0" smtClean="0">
                <a:latin typeface="Arial" panose="020B0604020202020204" pitchFamily="34" charset="0"/>
              </a:rPr>
              <a:t>usage:</a:t>
            </a:r>
            <a:r>
              <a:rPr lang="en-US" sz="1700" b="1" dirty="0" smtClean="0">
                <a:latin typeface="Arial" panose="020B0604020202020204" pitchFamily="34" charset="0"/>
              </a:rPr>
              <a:t> </a:t>
            </a:r>
            <a:r>
              <a:rPr lang="en-US" sz="1700" dirty="0" smtClean="0">
                <a:latin typeface="Arial" panose="020B0604020202020204" pitchFamily="34" charset="0"/>
              </a:rPr>
              <a:t>SEM identifies the run-away program in the alarm message so that a remedy can be quickly implemented.</a:t>
            </a:r>
            <a:r>
              <a:rPr lang="en-US" sz="1700" dirty="0">
                <a:latin typeface="Arial" panose="020B0604020202020204" pitchFamily="34" charset="0"/>
              </a:rPr>
              <a:t>  </a:t>
            </a:r>
            <a:r>
              <a:rPr lang="en-US" sz="17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“This </a:t>
            </a:r>
            <a:r>
              <a:rPr lang="en-US" sz="17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has been extremely valuable in debugging </a:t>
            </a:r>
            <a:r>
              <a:rPr lang="en-US" sz="17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our applications </a:t>
            </a:r>
            <a:r>
              <a:rPr lang="en-US" sz="17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and preventing </a:t>
            </a:r>
            <a:r>
              <a:rPr lang="en-US" sz="17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downtime.”</a:t>
            </a:r>
            <a:r>
              <a:rPr lang="en-US" sz="17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p>
          <a:p>
            <a:pPr lvl="1"/>
            <a:r>
              <a:rPr lang="en-US" sz="1700" b="1" i="1" dirty="0" smtClean="0">
                <a:latin typeface="Arial" panose="020B0604020202020204" pitchFamily="34" charset="0"/>
              </a:rPr>
              <a:t>Disk </a:t>
            </a:r>
            <a:r>
              <a:rPr lang="en-US" sz="1700" b="1" i="1" dirty="0">
                <a:latin typeface="Arial" panose="020B0604020202020204" pitchFamily="34" charset="0"/>
              </a:rPr>
              <a:t>drive </a:t>
            </a:r>
            <a:r>
              <a:rPr lang="en-US" sz="1700" b="1" i="1" dirty="0" smtClean="0">
                <a:latin typeface="Arial" panose="020B0604020202020204" pitchFamily="34" charset="0"/>
              </a:rPr>
              <a:t>failure:</a:t>
            </a:r>
            <a:r>
              <a:rPr lang="en-US" sz="1700" b="1" dirty="0" smtClean="0">
                <a:latin typeface="Arial" panose="020B0604020202020204" pitchFamily="34" charset="0"/>
              </a:rPr>
              <a:t> </a:t>
            </a:r>
            <a:r>
              <a:rPr lang="en-US" sz="1700" dirty="0">
                <a:latin typeface="Arial" panose="020B0604020202020204" pitchFamily="34" charset="0"/>
              </a:rPr>
              <a:t> </a:t>
            </a:r>
            <a:r>
              <a:rPr lang="en-US" sz="1700" dirty="0" smtClean="0">
                <a:latin typeface="Arial" panose="020B0604020202020204" pitchFamily="34" charset="0"/>
              </a:rPr>
              <a:t>Disks </a:t>
            </a:r>
            <a:r>
              <a:rPr lang="en-US" sz="1700" dirty="0">
                <a:latin typeface="Arial" panose="020B0604020202020204" pitchFamily="34" charset="0"/>
              </a:rPr>
              <a:t>are configured as RAID </a:t>
            </a:r>
            <a:r>
              <a:rPr lang="en-US" sz="1700" dirty="0" smtClean="0">
                <a:latin typeface="Arial" panose="020B0604020202020204" pitchFamily="34" charset="0"/>
              </a:rPr>
              <a:t>1.</a:t>
            </a:r>
            <a:r>
              <a:rPr lang="en-US" sz="1700" i="1" dirty="0" smtClean="0">
                <a:latin typeface="Tahoma" panose="020B0604030504040204" pitchFamily="34" charset="0"/>
                <a:ea typeface="Tahoma" panose="020B0604030504040204" pitchFamily="34" charset="0"/>
                <a:cs typeface="Tahoma" panose="020B0604030504040204" pitchFamily="34" charset="0"/>
              </a:rPr>
              <a:t> “The alarms notify us of problems and allow our RAID 1 disks to be recovered quickly before more serious problems occur.”</a:t>
            </a:r>
            <a:endParaRPr lang="en-US" sz="1700" i="1" dirty="0">
              <a:latin typeface="Tahoma" panose="020B0604030504040204" pitchFamily="34" charset="0"/>
              <a:ea typeface="Tahoma" panose="020B0604030504040204" pitchFamily="34" charset="0"/>
              <a:cs typeface="Tahoma" panose="020B0604030504040204" pitchFamily="34" charset="0"/>
            </a:endParaRPr>
          </a:p>
          <a:p>
            <a:pPr lvl="1"/>
            <a:r>
              <a:rPr lang="en-US" sz="1700" b="1" i="1" dirty="0" smtClean="0">
                <a:latin typeface="Arial" panose="020B0604020202020204" pitchFamily="34" charset="0"/>
              </a:rPr>
              <a:t>RAID </a:t>
            </a:r>
            <a:r>
              <a:rPr lang="en-US" sz="1700" b="1" i="1" dirty="0">
                <a:latin typeface="Arial" panose="020B0604020202020204" pitchFamily="34" charset="0"/>
              </a:rPr>
              <a:t>controller cache </a:t>
            </a:r>
            <a:r>
              <a:rPr lang="en-US" sz="1700" b="1" i="1" dirty="0" smtClean="0">
                <a:latin typeface="Arial" panose="020B0604020202020204" pitchFamily="34" charset="0"/>
              </a:rPr>
              <a:t>battery:</a:t>
            </a:r>
            <a:r>
              <a:rPr lang="en-US" sz="1700" b="1" dirty="0" smtClean="0">
                <a:latin typeface="Arial" panose="020B0604020202020204" pitchFamily="34" charset="0"/>
              </a:rPr>
              <a:t> </a:t>
            </a:r>
            <a:r>
              <a:rPr lang="en-US" sz="1700" dirty="0" smtClean="0">
                <a:latin typeface="Arial" panose="020B0604020202020204" pitchFamily="34" charset="0"/>
              </a:rPr>
              <a:t>Prevents </a:t>
            </a:r>
            <a:r>
              <a:rPr lang="en-US" sz="1700" dirty="0">
                <a:latin typeface="Arial" panose="020B0604020202020204" pitchFamily="34" charset="0"/>
              </a:rPr>
              <a:t>possible data loss or </a:t>
            </a:r>
            <a:r>
              <a:rPr lang="en-US" sz="1700" dirty="0" smtClean="0">
                <a:latin typeface="Arial" panose="020B0604020202020204" pitchFamily="34" charset="0"/>
              </a:rPr>
              <a:t>corruption. </a:t>
            </a:r>
            <a:r>
              <a:rPr lang="en-US" sz="1700" i="1" dirty="0" smtClean="0">
                <a:latin typeface="Tahoma" panose="020B0604030504040204" pitchFamily="34" charset="0"/>
                <a:ea typeface="Tahoma" panose="020B0604030504040204" pitchFamily="34" charset="0"/>
                <a:cs typeface="Tahoma" panose="020B0604030504040204" pitchFamily="34" charset="0"/>
              </a:rPr>
              <a:t>“This alarm </a:t>
            </a:r>
            <a:r>
              <a:rPr lang="en-US" sz="1700" i="1" dirty="0">
                <a:latin typeface="Tahoma" panose="020B0604030504040204" pitchFamily="34" charset="0"/>
                <a:ea typeface="Tahoma" panose="020B0604030504040204" pitchFamily="34" charset="0"/>
                <a:cs typeface="Tahoma" panose="020B0604030504040204" pitchFamily="34" charset="0"/>
              </a:rPr>
              <a:t>lets us know when the battery is not charging and needs to be replaced</a:t>
            </a:r>
            <a:r>
              <a:rPr lang="en-US" sz="1700" i="1" dirty="0" smtClean="0">
                <a:latin typeface="Tahoma" panose="020B0604030504040204" pitchFamily="34" charset="0"/>
                <a:ea typeface="Tahoma" panose="020B0604030504040204" pitchFamily="34" charset="0"/>
                <a:cs typeface="Tahoma" panose="020B0604030504040204" pitchFamily="34" charset="0"/>
              </a:rPr>
              <a:t>.”</a:t>
            </a:r>
            <a:r>
              <a:rPr lang="en-US" sz="1700" i="1" dirty="0">
                <a:latin typeface="Tahoma" panose="020B0604030504040204" pitchFamily="34" charset="0"/>
                <a:ea typeface="Tahoma" panose="020B0604030504040204" pitchFamily="34" charset="0"/>
                <a:cs typeface="Tahoma" panose="020B0604030504040204" pitchFamily="34" charset="0"/>
              </a:rPr>
              <a:t> </a:t>
            </a:r>
          </a:p>
          <a:p>
            <a:r>
              <a:rPr lang="en-US" sz="1700" dirty="0" smtClean="0">
                <a:latin typeface="Arial" panose="020B0604020202020204" pitchFamily="34" charset="0"/>
              </a:rPr>
              <a:t>Consequence:</a:t>
            </a:r>
            <a:r>
              <a:rPr lang="en-US" sz="1700" dirty="0">
                <a:latin typeface="Arial" panose="020B0604020202020204" pitchFamily="34" charset="0"/>
              </a:rPr>
              <a:t>  </a:t>
            </a:r>
            <a:r>
              <a:rPr lang="en-US" sz="1700" dirty="0" smtClean="0">
                <a:latin typeface="Arial" panose="020B0604020202020204" pitchFamily="34" charset="0"/>
              </a:rPr>
              <a:t>Avoids catastrophic downtime of our plant which would cost us $20,000 </a:t>
            </a:r>
            <a:r>
              <a:rPr lang="en-US" sz="1700" dirty="0">
                <a:latin typeface="Arial" panose="020B0604020202020204" pitchFamily="34" charset="0"/>
              </a:rPr>
              <a:t>per hour or </a:t>
            </a:r>
            <a:r>
              <a:rPr lang="en-US" sz="1700" dirty="0" smtClean="0">
                <a:latin typeface="Arial" panose="020B0604020202020204" pitchFamily="34" charset="0"/>
              </a:rPr>
              <a:t>more</a:t>
            </a:r>
            <a:endParaRPr lang="en-US" sz="1700" dirty="0"/>
          </a:p>
        </p:txBody>
      </p:sp>
      <p:sp>
        <p:nvSpPr>
          <p:cNvPr id="4" name="Slide Number Placeholder 3">
            <a:extLst>
              <a:ext uri="{FF2B5EF4-FFF2-40B4-BE49-F238E27FC236}">
                <a16:creationId xmlns:a16="http://schemas.microsoft.com/office/drawing/2014/main" xmlns="" id="{1AD77126-6766-496B-92BD-8817A22A9521}"/>
              </a:ext>
            </a:extLst>
          </p:cNvPr>
          <p:cNvSpPr>
            <a:spLocks noGrp="1"/>
          </p:cNvSpPr>
          <p:nvPr>
            <p:ph type="sldNum" sz="quarter" idx="11"/>
          </p:nvPr>
        </p:nvSpPr>
        <p:spPr/>
        <p:txBody>
          <a:bodyPr/>
          <a:lstStyle/>
          <a:p>
            <a:pPr>
              <a:defRPr/>
            </a:pPr>
            <a:fld id="{42117207-4D51-4BA8-8FB6-195A6D0A0D74}" type="slidenum">
              <a:rPr lang="en-GB" altLang="en-US" smtClean="0"/>
              <a:pPr>
                <a:defRPr/>
              </a:pPr>
              <a:t>32</a:t>
            </a:fld>
            <a:endParaRPr lang="en-GB" altLang="en-US"/>
          </a:p>
        </p:txBody>
      </p:sp>
    </p:spTree>
    <p:extLst>
      <p:ext uri="{BB962C8B-B14F-4D97-AF65-F5344CB8AC3E}">
        <p14:creationId xmlns:p14="http://schemas.microsoft.com/office/powerpoint/2010/main" val="2111506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3F5781-02AC-4538-B843-F16685514AFF}"/>
              </a:ext>
            </a:extLst>
          </p:cNvPr>
          <p:cNvSpPr>
            <a:spLocks noGrp="1"/>
          </p:cNvSpPr>
          <p:nvPr>
            <p:ph idx="1"/>
          </p:nvPr>
        </p:nvSpPr>
        <p:spPr>
          <a:xfrm>
            <a:off x="304800" y="2209800"/>
            <a:ext cx="8077200" cy="3886200"/>
          </a:xfrm>
        </p:spPr>
        <p:txBody>
          <a:bodyPr/>
          <a:lstStyle/>
          <a:p>
            <a:pPr marL="285750"/>
            <a:r>
              <a:rPr lang="en-US" sz="1600" dirty="0" smtClean="0"/>
              <a:t>Here </a:t>
            </a:r>
            <a:r>
              <a:rPr lang="en-US" sz="1600" dirty="0"/>
              <a:t>are a few examples</a:t>
            </a:r>
            <a:r>
              <a:rPr lang="en-US" sz="1600" dirty="0" smtClean="0"/>
              <a:t>:</a:t>
            </a:r>
            <a:endParaRPr lang="en-US" sz="1600" dirty="0"/>
          </a:p>
          <a:p>
            <a:pPr lvl="1"/>
            <a:r>
              <a:rPr lang="en-US" sz="1400" dirty="0" smtClean="0">
                <a:latin typeface="Arial" panose="020B0604020202020204" pitchFamily="34" charset="0"/>
              </a:rPr>
              <a:t>Network </a:t>
            </a:r>
          </a:p>
          <a:p>
            <a:pPr lvl="2">
              <a:buFont typeface="Wingdings" panose="05000000000000000000" pitchFamily="2" charset="2"/>
              <a:buChar char="ü"/>
            </a:pPr>
            <a:r>
              <a:rPr lang="en-US" sz="1400" dirty="0" smtClean="0">
                <a:latin typeface="Arial" panose="020B0604020202020204" pitchFamily="34" charset="0"/>
              </a:rPr>
              <a:t> </a:t>
            </a:r>
            <a:r>
              <a:rPr lang="en-US" sz="1200" dirty="0" smtClean="0">
                <a:latin typeface="Arial" panose="020B0604020202020204" pitchFamily="34" charset="0"/>
              </a:rPr>
              <a:t>SEM ensures client availability by pinging and reporting exceptions</a:t>
            </a:r>
            <a:endParaRPr lang="en-US" sz="1200" dirty="0"/>
          </a:p>
          <a:p>
            <a:pPr lvl="1"/>
            <a:r>
              <a:rPr lang="en-US" sz="1400" dirty="0" smtClean="0">
                <a:latin typeface="Arial" panose="020B0604020202020204" pitchFamily="34" charset="0"/>
              </a:rPr>
              <a:t>System Security </a:t>
            </a:r>
            <a:endParaRPr lang="en-US" sz="1400" dirty="0"/>
          </a:p>
          <a:p>
            <a:pPr lvl="2">
              <a:buFont typeface="Wingdings" panose="05000000000000000000" pitchFamily="2" charset="2"/>
              <a:buChar char="ü"/>
            </a:pPr>
            <a:r>
              <a:rPr lang="en-US" sz="1200" dirty="0" smtClean="0">
                <a:latin typeface="Arial" panose="020B0604020202020204" pitchFamily="34" charset="0"/>
              </a:rPr>
              <a:t> SEM monitors system </a:t>
            </a:r>
            <a:r>
              <a:rPr lang="en-US" sz="1200" dirty="0">
                <a:latin typeface="Arial" panose="020B0604020202020204" pitchFamily="34" charset="0"/>
              </a:rPr>
              <a:t>intrusions </a:t>
            </a:r>
            <a:r>
              <a:rPr lang="en-US" sz="1200" dirty="0" smtClean="0">
                <a:latin typeface="Arial" panose="020B0604020202020204" pitchFamily="34" charset="0"/>
              </a:rPr>
              <a:t>and reports </a:t>
            </a:r>
            <a:r>
              <a:rPr lang="en-US" sz="1200" dirty="0">
                <a:latin typeface="Arial" panose="020B0604020202020204" pitchFamily="34" charset="0"/>
              </a:rPr>
              <a:t>excessive password </a:t>
            </a:r>
            <a:r>
              <a:rPr lang="en-US" sz="1200" dirty="0" smtClean="0">
                <a:latin typeface="Arial" panose="020B0604020202020204" pitchFamily="34" charset="0"/>
              </a:rPr>
              <a:t>failures </a:t>
            </a:r>
          </a:p>
          <a:p>
            <a:pPr lvl="1"/>
            <a:r>
              <a:rPr lang="en-US" sz="1400" dirty="0" smtClean="0">
                <a:latin typeface="Arial" panose="020B0604020202020204" pitchFamily="34" charset="0"/>
              </a:rPr>
              <a:t>Operations </a:t>
            </a:r>
          </a:p>
          <a:p>
            <a:pPr lvl="2">
              <a:buFont typeface="Wingdings" panose="05000000000000000000" pitchFamily="2" charset="2"/>
              <a:buChar char="ü"/>
            </a:pPr>
            <a:r>
              <a:rPr lang="en-US" sz="1200" dirty="0" smtClean="0">
                <a:latin typeface="Arial" panose="020B0604020202020204" pitchFamily="34" charset="0"/>
              </a:rPr>
              <a:t>Customized rules ensure required </a:t>
            </a:r>
            <a:r>
              <a:rPr lang="en-US" sz="1200" dirty="0">
                <a:latin typeface="Arial" panose="020B0604020202020204" pitchFamily="34" charset="0"/>
              </a:rPr>
              <a:t>batch </a:t>
            </a:r>
            <a:r>
              <a:rPr lang="en-US" sz="1200" dirty="0" smtClean="0">
                <a:latin typeface="Arial" panose="020B0604020202020204" pitchFamily="34" charset="0"/>
              </a:rPr>
              <a:t>jobs</a:t>
            </a:r>
            <a:r>
              <a:rPr lang="en-US" sz="1200" dirty="0"/>
              <a:t> </a:t>
            </a:r>
            <a:r>
              <a:rPr lang="en-US" sz="1200" dirty="0" smtClean="0">
                <a:latin typeface="Arial" panose="020B0604020202020204" pitchFamily="34" charset="0"/>
              </a:rPr>
              <a:t>/ </a:t>
            </a:r>
            <a:r>
              <a:rPr lang="en-US" sz="1200" dirty="0">
                <a:latin typeface="Arial" panose="020B0604020202020204" pitchFamily="34" charset="0"/>
              </a:rPr>
              <a:t>detached processes are always </a:t>
            </a:r>
            <a:r>
              <a:rPr lang="en-US" sz="1200" dirty="0" smtClean="0">
                <a:latin typeface="Arial" panose="020B0604020202020204" pitchFamily="34" charset="0"/>
              </a:rPr>
              <a:t>present / running. They are restarted if </a:t>
            </a:r>
            <a:r>
              <a:rPr lang="en-US" sz="1200" dirty="0">
                <a:latin typeface="Arial" panose="020B0604020202020204" pitchFamily="34" charset="0"/>
              </a:rPr>
              <a:t>they </a:t>
            </a:r>
            <a:r>
              <a:rPr lang="en-US" sz="1200" dirty="0" smtClean="0">
                <a:latin typeface="Arial" panose="020B0604020202020204" pitchFamily="34" charset="0"/>
              </a:rPr>
              <a:t>have failed. </a:t>
            </a:r>
          </a:p>
          <a:p>
            <a:pPr lvl="2">
              <a:buFont typeface="Wingdings" panose="05000000000000000000" pitchFamily="2" charset="2"/>
              <a:buChar char="ü"/>
            </a:pPr>
            <a:r>
              <a:rPr lang="en-US" sz="1200" dirty="0" smtClean="0">
                <a:latin typeface="Arial" panose="020B0604020202020204" pitchFamily="34" charset="0"/>
              </a:rPr>
              <a:t>SEM reports on: </a:t>
            </a:r>
            <a:r>
              <a:rPr lang="en-US" sz="1200" dirty="0">
                <a:latin typeface="Arial" panose="020B0604020202020204" pitchFamily="34" charset="0"/>
              </a:rPr>
              <a:t>stopped print </a:t>
            </a:r>
            <a:r>
              <a:rPr lang="en-US" sz="1200" dirty="0" smtClean="0">
                <a:latin typeface="Arial" panose="020B0604020202020204" pitchFamily="34" charset="0"/>
              </a:rPr>
              <a:t>queues; potential </a:t>
            </a:r>
            <a:r>
              <a:rPr lang="en-US" sz="1200" dirty="0">
                <a:latin typeface="Arial" panose="020B0604020202020204" pitchFamily="34" charset="0"/>
              </a:rPr>
              <a:t>runaway </a:t>
            </a:r>
            <a:r>
              <a:rPr lang="en-US" sz="1200" dirty="0" smtClean="0">
                <a:latin typeface="Arial" panose="020B0604020202020204" pitchFamily="34" charset="0"/>
              </a:rPr>
              <a:t>processes; high </a:t>
            </a:r>
            <a:r>
              <a:rPr lang="en-US" sz="1200" dirty="0">
                <a:latin typeface="Arial" panose="020B0604020202020204" pitchFamily="34" charset="0"/>
              </a:rPr>
              <a:t>CPU </a:t>
            </a:r>
            <a:r>
              <a:rPr lang="en-US" sz="1200" dirty="0" smtClean="0">
                <a:latin typeface="Arial" panose="020B0604020202020204" pitchFamily="34" charset="0"/>
              </a:rPr>
              <a:t>load</a:t>
            </a:r>
            <a:endParaRPr lang="en-US" sz="1200" dirty="0"/>
          </a:p>
          <a:p>
            <a:pPr lvl="1"/>
            <a:r>
              <a:rPr lang="en-US" sz="1400" dirty="0" smtClean="0">
                <a:latin typeface="Arial" panose="020B0604020202020204" pitchFamily="34" charset="0"/>
              </a:rPr>
              <a:t>Hardware </a:t>
            </a:r>
            <a:endParaRPr lang="en-US" sz="1400" dirty="0"/>
          </a:p>
          <a:p>
            <a:pPr lvl="2">
              <a:buFont typeface="Wingdings" panose="05000000000000000000" pitchFamily="2" charset="2"/>
              <a:buChar char="ü"/>
            </a:pPr>
            <a:r>
              <a:rPr lang="en-US" sz="1200" dirty="0" smtClean="0">
                <a:latin typeface="Arial" panose="020B0604020202020204" pitchFamily="34" charset="0"/>
              </a:rPr>
              <a:t>SEM monitors: </a:t>
            </a:r>
            <a:r>
              <a:rPr lang="en-US" sz="1200" dirty="0">
                <a:latin typeface="Arial" panose="020B0604020202020204" pitchFamily="34" charset="0"/>
              </a:rPr>
              <a:t>shadowed </a:t>
            </a:r>
            <a:r>
              <a:rPr lang="en-US" sz="1200" dirty="0" smtClean="0">
                <a:latin typeface="Arial" panose="020B0604020202020204" pitchFamily="34" charset="0"/>
              </a:rPr>
              <a:t>disks (reporting on status change); disk space (with </a:t>
            </a:r>
            <a:r>
              <a:rPr lang="en-US" sz="1200" dirty="0">
                <a:latin typeface="Arial" panose="020B0604020202020204" pitchFamily="34" charset="0"/>
              </a:rPr>
              <a:t>alarms set for different thresholds on different </a:t>
            </a:r>
            <a:r>
              <a:rPr lang="en-US" sz="1200" dirty="0" smtClean="0">
                <a:latin typeface="Arial" panose="020B0604020202020204" pitchFamily="34" charset="0"/>
              </a:rPr>
              <a:t>disks) </a:t>
            </a:r>
            <a:r>
              <a:rPr lang="en-US" sz="1200" dirty="0">
                <a:latin typeface="Arial" panose="020B0604020202020204" pitchFamily="34" charset="0"/>
              </a:rPr>
              <a:t> </a:t>
            </a:r>
            <a:r>
              <a:rPr lang="en-US" sz="800" dirty="0" smtClean="0">
                <a:latin typeface="Arial" panose="020B0604020202020204" pitchFamily="34" charset="0"/>
              </a:rPr>
              <a:t/>
            </a:r>
            <a:br>
              <a:rPr lang="en-US" sz="800" dirty="0" smtClean="0">
                <a:latin typeface="Arial" panose="020B0604020202020204" pitchFamily="34" charset="0"/>
              </a:rPr>
            </a:br>
            <a:endParaRPr lang="en-US" sz="800" dirty="0"/>
          </a:p>
          <a:p>
            <a:r>
              <a:rPr lang="en-US" sz="1300" i="1" dirty="0" smtClean="0">
                <a:solidFill>
                  <a:schemeClr val="accent2">
                    <a:lumMod val="75000"/>
                  </a:schemeClr>
                </a:solidFill>
              </a:rPr>
              <a:t>“We found that previous ‘</a:t>
            </a:r>
            <a:r>
              <a:rPr lang="en-US" sz="1300" dirty="0" smtClean="0">
                <a:solidFill>
                  <a:schemeClr val="accent2">
                    <a:lumMod val="75000"/>
                  </a:schemeClr>
                </a:solidFill>
              </a:rPr>
              <a:t>watchdog jobs</a:t>
            </a:r>
            <a:r>
              <a:rPr lang="en-US" sz="1300" i="1" dirty="0" smtClean="0">
                <a:solidFill>
                  <a:schemeClr val="accent2">
                    <a:lumMod val="75000"/>
                  </a:schemeClr>
                </a:solidFill>
              </a:rPr>
              <a:t>’ only added </a:t>
            </a:r>
            <a:r>
              <a:rPr lang="en-US" sz="1300" i="1" dirty="0">
                <a:solidFill>
                  <a:schemeClr val="accent2">
                    <a:lumMod val="75000"/>
                  </a:schemeClr>
                </a:solidFill>
              </a:rPr>
              <a:t>more processes to our </a:t>
            </a:r>
            <a:r>
              <a:rPr lang="en-US" sz="1300" i="1" dirty="0" smtClean="0">
                <a:solidFill>
                  <a:schemeClr val="accent2">
                    <a:lumMod val="75000"/>
                  </a:schemeClr>
                </a:solidFill>
              </a:rPr>
              <a:t>systems, whereas SEM has </a:t>
            </a:r>
            <a:r>
              <a:rPr lang="en-US" sz="1300" i="1" dirty="0">
                <a:solidFill>
                  <a:schemeClr val="accent2">
                    <a:lumMod val="75000"/>
                  </a:schemeClr>
                </a:solidFill>
              </a:rPr>
              <a:t>only one </a:t>
            </a:r>
            <a:r>
              <a:rPr lang="en-US" sz="1300" i="1" dirty="0" smtClean="0">
                <a:solidFill>
                  <a:schemeClr val="accent2">
                    <a:lumMod val="75000"/>
                  </a:schemeClr>
                </a:solidFill>
              </a:rPr>
              <a:t>agent process on a server.”</a:t>
            </a:r>
          </a:p>
          <a:p>
            <a:r>
              <a:rPr lang="en-US" sz="1300" i="1" dirty="0" smtClean="0">
                <a:solidFill>
                  <a:schemeClr val="accent2">
                    <a:lumMod val="75000"/>
                  </a:schemeClr>
                </a:solidFill>
              </a:rPr>
              <a:t>“Having </a:t>
            </a:r>
            <a:r>
              <a:rPr lang="en-US" sz="1300" i="1" dirty="0">
                <a:solidFill>
                  <a:schemeClr val="accent2">
                    <a:lumMod val="75000"/>
                  </a:schemeClr>
                </a:solidFill>
              </a:rPr>
              <a:t>a centralized reporting facility </a:t>
            </a:r>
            <a:r>
              <a:rPr lang="en-US" sz="1300" i="1" dirty="0" smtClean="0">
                <a:solidFill>
                  <a:schemeClr val="accent2">
                    <a:lumMod val="75000"/>
                  </a:schemeClr>
                </a:solidFill>
              </a:rPr>
              <a:t>in SEM </a:t>
            </a:r>
            <a:r>
              <a:rPr lang="en-US" sz="1300" i="1" dirty="0">
                <a:solidFill>
                  <a:schemeClr val="accent2">
                    <a:lumMod val="75000"/>
                  </a:schemeClr>
                </a:solidFill>
              </a:rPr>
              <a:t>means </a:t>
            </a:r>
            <a:r>
              <a:rPr lang="en-US" sz="1300" i="1" dirty="0" smtClean="0">
                <a:solidFill>
                  <a:schemeClr val="accent2">
                    <a:lumMod val="75000"/>
                  </a:schemeClr>
                </a:solidFill>
              </a:rPr>
              <a:t>we </a:t>
            </a:r>
            <a:r>
              <a:rPr lang="en-US" sz="1300" i="1" dirty="0">
                <a:solidFill>
                  <a:schemeClr val="accent2">
                    <a:lumMod val="75000"/>
                  </a:schemeClr>
                </a:solidFill>
              </a:rPr>
              <a:t>don’t have to spend </a:t>
            </a:r>
            <a:r>
              <a:rPr lang="en-US" sz="1300" i="1" dirty="0" smtClean="0">
                <a:solidFill>
                  <a:schemeClr val="accent2">
                    <a:lumMod val="75000"/>
                  </a:schemeClr>
                </a:solidFill>
              </a:rPr>
              <a:t>time </a:t>
            </a:r>
            <a:r>
              <a:rPr lang="en-US" sz="1300" i="1" dirty="0">
                <a:solidFill>
                  <a:schemeClr val="accent2">
                    <a:lumMod val="75000"/>
                  </a:schemeClr>
                </a:solidFill>
              </a:rPr>
              <a:t>digging through log </a:t>
            </a:r>
            <a:r>
              <a:rPr lang="en-US" sz="1300" i="1" dirty="0" smtClean="0">
                <a:solidFill>
                  <a:schemeClr val="accent2">
                    <a:lumMod val="75000"/>
                  </a:schemeClr>
                </a:solidFill>
              </a:rPr>
              <a:t>files. We </a:t>
            </a:r>
            <a:r>
              <a:rPr lang="en-US" sz="1300" i="1" dirty="0">
                <a:solidFill>
                  <a:schemeClr val="accent2">
                    <a:lumMod val="75000"/>
                  </a:schemeClr>
                </a:solidFill>
              </a:rPr>
              <a:t>just </a:t>
            </a:r>
            <a:r>
              <a:rPr lang="en-US" sz="1300" i="1" dirty="0" smtClean="0">
                <a:solidFill>
                  <a:schemeClr val="accent2">
                    <a:lumMod val="75000"/>
                  </a:schemeClr>
                </a:solidFill>
              </a:rPr>
              <a:t>glance </a:t>
            </a:r>
            <a:r>
              <a:rPr lang="en-US" sz="1300" i="1" dirty="0">
                <a:solidFill>
                  <a:schemeClr val="accent2">
                    <a:lumMod val="75000"/>
                  </a:schemeClr>
                </a:solidFill>
              </a:rPr>
              <a:t>at the display for a real-time </a:t>
            </a:r>
            <a:r>
              <a:rPr lang="en-US" sz="1300" i="1" dirty="0" smtClean="0">
                <a:solidFill>
                  <a:schemeClr val="accent2">
                    <a:lumMod val="75000"/>
                  </a:schemeClr>
                </a:solidFill>
              </a:rPr>
              <a:t>status.”</a:t>
            </a:r>
            <a:endParaRPr lang="en-US" sz="1300" i="1" dirty="0">
              <a:solidFill>
                <a:schemeClr val="accent2">
                  <a:lumMod val="75000"/>
                </a:schemeClr>
              </a:solidFill>
            </a:endParaRPr>
          </a:p>
        </p:txBody>
      </p:sp>
      <p:sp>
        <p:nvSpPr>
          <p:cNvPr id="4" name="Slide Number Placeholder 3">
            <a:extLst>
              <a:ext uri="{FF2B5EF4-FFF2-40B4-BE49-F238E27FC236}">
                <a16:creationId xmlns:a16="http://schemas.microsoft.com/office/drawing/2014/main" xmlns="" id="{B2967557-F833-475D-8DFC-DEEF1D993B31}"/>
              </a:ext>
            </a:extLst>
          </p:cNvPr>
          <p:cNvSpPr>
            <a:spLocks noGrp="1"/>
          </p:cNvSpPr>
          <p:nvPr>
            <p:ph type="sldNum" sz="quarter" idx="11"/>
          </p:nvPr>
        </p:nvSpPr>
        <p:spPr/>
        <p:txBody>
          <a:bodyPr/>
          <a:lstStyle/>
          <a:p>
            <a:pPr>
              <a:defRPr/>
            </a:pPr>
            <a:fld id="{42117207-4D51-4BA8-8FB6-195A6D0A0D74}" type="slidenum">
              <a:rPr lang="en-GB" altLang="en-US" smtClean="0"/>
              <a:pPr>
                <a:defRPr/>
              </a:pPr>
              <a:t>33</a:t>
            </a:fld>
            <a:endParaRPr lang="en-GB" altLang="en-US"/>
          </a:p>
        </p:txBody>
      </p:sp>
      <p:sp>
        <p:nvSpPr>
          <p:cNvPr id="6" name="Title 1">
            <a:extLst>
              <a:ext uri="{FF2B5EF4-FFF2-40B4-BE49-F238E27FC236}">
                <a16:creationId xmlns:a16="http://schemas.microsoft.com/office/drawing/2014/main" xmlns="" id="{6E225211-E90D-4351-AD0A-B496475B8C5A}"/>
              </a:ext>
            </a:extLst>
          </p:cNvPr>
          <p:cNvSpPr>
            <a:spLocks noGrp="1"/>
          </p:cNvSpPr>
          <p:nvPr>
            <p:ph type="title"/>
          </p:nvPr>
        </p:nvSpPr>
        <p:spPr>
          <a:xfrm>
            <a:off x="457200" y="274638"/>
            <a:ext cx="8229600" cy="1143000"/>
          </a:xfrm>
        </p:spPr>
        <p:txBody>
          <a:bodyPr/>
          <a:lstStyle/>
          <a:p>
            <a:r>
              <a:rPr lang="en-US" dirty="0" smtClean="0"/>
              <a:t>Benefits </a:t>
            </a:r>
            <a:r>
              <a:rPr lang="en-US" dirty="0"/>
              <a:t>- Customer Examples</a:t>
            </a:r>
          </a:p>
        </p:txBody>
      </p:sp>
      <p:sp>
        <p:nvSpPr>
          <p:cNvPr id="5" name="Content Placeholder 2">
            <a:extLst>
              <a:ext uri="{FF2B5EF4-FFF2-40B4-BE49-F238E27FC236}">
                <a16:creationId xmlns:a16="http://schemas.microsoft.com/office/drawing/2014/main" xmlns="" id="{B83F5781-02AC-4538-B843-F16685514AFF}"/>
              </a:ext>
            </a:extLst>
          </p:cNvPr>
          <p:cNvSpPr txBox="1">
            <a:spLocks/>
          </p:cNvSpPr>
          <p:nvPr/>
        </p:nvSpPr>
        <p:spPr bwMode="auto">
          <a:xfrm>
            <a:off x="304800" y="13716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smtClean="0"/>
              <a:t>Industry:  International Aerospace Manufacturing</a:t>
            </a:r>
          </a:p>
          <a:p>
            <a:r>
              <a:rPr lang="en-US" sz="1600" kern="0" dirty="0" smtClean="0"/>
              <a:t>Goal:  To provide a Network Operations Center (NOC)</a:t>
            </a:r>
          </a:p>
          <a:p>
            <a:pPr marL="400050" lvl="1" indent="0">
              <a:buFontTx/>
              <a:buNone/>
            </a:pPr>
            <a:r>
              <a:rPr lang="en-US" sz="1300" i="1" kern="0" dirty="0" smtClean="0">
                <a:solidFill>
                  <a:schemeClr val="accent2">
                    <a:lumMod val="75000"/>
                  </a:schemeClr>
                </a:solidFill>
              </a:rPr>
              <a:t>“Our organization didn’t have an NOC, so we’ve leveraged SEM as a </a:t>
            </a:r>
            <a:r>
              <a:rPr lang="en-US" sz="1300" kern="0" dirty="0" smtClean="0">
                <a:solidFill>
                  <a:schemeClr val="accent2">
                    <a:lumMod val="75000"/>
                  </a:schemeClr>
                </a:solidFill>
              </a:rPr>
              <a:t>‘Virtual NOC’.</a:t>
            </a:r>
            <a:r>
              <a:rPr lang="en-US" sz="1300" i="1" kern="0" dirty="0" smtClean="0">
                <a:solidFill>
                  <a:schemeClr val="accent2">
                    <a:lumMod val="75000"/>
                  </a:schemeClr>
                </a:solidFill>
              </a:rPr>
              <a:t>”</a:t>
            </a:r>
            <a:r>
              <a:rPr lang="en-US" sz="1300" i="1" kern="0" dirty="0" smtClean="0"/>
              <a:t>  </a:t>
            </a:r>
          </a:p>
          <a:p>
            <a:pPr marL="0" indent="0">
              <a:buNone/>
            </a:pPr>
            <a:endParaRPr lang="en-US" sz="1300" i="1" kern="0" dirty="0"/>
          </a:p>
        </p:txBody>
      </p:sp>
    </p:spTree>
    <p:extLst>
      <p:ext uri="{BB962C8B-B14F-4D97-AF65-F5344CB8AC3E}">
        <p14:creationId xmlns:p14="http://schemas.microsoft.com/office/powerpoint/2010/main" val="793466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25211-E90D-4351-AD0A-B496475B8C5A}"/>
              </a:ext>
            </a:extLst>
          </p:cNvPr>
          <p:cNvSpPr>
            <a:spLocks noGrp="1"/>
          </p:cNvSpPr>
          <p:nvPr>
            <p:ph type="title"/>
          </p:nvPr>
        </p:nvSpPr>
        <p:spPr/>
        <p:txBody>
          <a:bodyPr/>
          <a:lstStyle/>
          <a:p>
            <a:r>
              <a:rPr lang="en-US" dirty="0" smtClean="0"/>
              <a:t>Benefits </a:t>
            </a:r>
            <a:r>
              <a:rPr lang="en-US" dirty="0"/>
              <a:t>- Customer Examples</a:t>
            </a:r>
          </a:p>
        </p:txBody>
      </p:sp>
      <p:sp>
        <p:nvSpPr>
          <p:cNvPr id="3" name="Content Placeholder 2">
            <a:extLst>
              <a:ext uri="{FF2B5EF4-FFF2-40B4-BE49-F238E27FC236}">
                <a16:creationId xmlns:a16="http://schemas.microsoft.com/office/drawing/2014/main" xmlns="" id="{EAF6BA39-06D2-42CB-8D9E-AD5E73A5E402}"/>
              </a:ext>
            </a:extLst>
          </p:cNvPr>
          <p:cNvSpPr>
            <a:spLocks noGrp="1"/>
          </p:cNvSpPr>
          <p:nvPr>
            <p:ph idx="1"/>
          </p:nvPr>
        </p:nvSpPr>
        <p:spPr>
          <a:xfrm>
            <a:off x="457200" y="1600200"/>
            <a:ext cx="8229600" cy="4343399"/>
          </a:xfrm>
        </p:spPr>
        <p:txBody>
          <a:bodyPr/>
          <a:lstStyle/>
          <a:p>
            <a:r>
              <a:rPr lang="en-US" sz="1700" dirty="0">
                <a:latin typeface="Arial" panose="020B0604020202020204" pitchFamily="34" charset="0"/>
              </a:rPr>
              <a:t>Industry:  </a:t>
            </a:r>
            <a:r>
              <a:rPr lang="en-US" sz="1700" dirty="0" smtClean="0">
                <a:latin typeface="Arial" panose="020B0604020202020204" pitchFamily="34" charset="0"/>
              </a:rPr>
              <a:t>Electronic Engineering (S&amp;P 500)</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p>
          <a:p>
            <a:r>
              <a:rPr lang="en-US" sz="1700" dirty="0" smtClean="0">
                <a:latin typeface="Arial" panose="020B0604020202020204" pitchFamily="34" charset="0"/>
              </a:rPr>
              <a:t>Goal: Need to keep VMS Systems running 24/7 across US and Asia</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endParaRPr lang="en-US" sz="800" dirty="0"/>
          </a:p>
          <a:p>
            <a:r>
              <a:rPr lang="en-US" sz="1700" dirty="0" smtClean="0">
                <a:latin typeface="Arial" panose="020B0604020202020204" pitchFamily="34" charset="0"/>
              </a:rPr>
              <a:t>Example uses of SEM:</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endParaRPr lang="en-US" sz="800" dirty="0"/>
          </a:p>
          <a:p>
            <a:pPr lvl="1"/>
            <a:r>
              <a:rPr lang="en-US" sz="1700" dirty="0" smtClean="0">
                <a:latin typeface="Arial" panose="020B0604020202020204" pitchFamily="34" charset="0"/>
              </a:rPr>
              <a:t>File Synchronization between systems</a:t>
            </a:r>
          </a:p>
          <a:p>
            <a:pPr lvl="1"/>
            <a:r>
              <a:rPr lang="en-US" sz="1700" dirty="0" smtClean="0">
                <a:latin typeface="Arial" panose="020B0604020202020204" pitchFamily="34" charset="0"/>
              </a:rPr>
              <a:t>File &amp; Directory Explorer of VMS systems</a:t>
            </a:r>
          </a:p>
          <a:p>
            <a:pPr lvl="1"/>
            <a:r>
              <a:rPr lang="en-US" sz="1700" dirty="0" smtClean="0">
                <a:latin typeface="Arial" panose="020B0604020202020204" pitchFamily="34" charset="0"/>
              </a:rPr>
              <a:t>Performance Management</a:t>
            </a:r>
          </a:p>
          <a:p>
            <a:pPr lvl="1"/>
            <a:r>
              <a:rPr lang="en-US" sz="1700" dirty="0" smtClean="0">
                <a:latin typeface="Arial" panose="020B0604020202020204" pitchFamily="34" charset="0"/>
              </a:rPr>
              <a:t>Queues Explorer</a:t>
            </a:r>
          </a:p>
          <a:p>
            <a:pPr lvl="1"/>
            <a:r>
              <a:rPr lang="en-US" sz="1700" dirty="0" smtClean="0">
                <a:latin typeface="Arial" panose="020B0604020202020204" pitchFamily="34" charset="0"/>
              </a:rPr>
              <a:t>Highly configurable alarms</a:t>
            </a:r>
            <a:r>
              <a:rPr lang="en-US" sz="800" dirty="0" smtClean="0">
                <a:latin typeface="Arial" panose="020B0604020202020204" pitchFamily="34" charset="0"/>
              </a:rPr>
              <a:t/>
            </a:r>
            <a:br>
              <a:rPr lang="en-US" sz="800" dirty="0" smtClean="0">
                <a:latin typeface="Arial" panose="020B0604020202020204" pitchFamily="34" charset="0"/>
              </a:rPr>
            </a:br>
            <a:r>
              <a:rPr lang="en-US" sz="800" dirty="0" smtClean="0">
                <a:latin typeface="Arial" panose="020B0604020202020204" pitchFamily="34" charset="0"/>
              </a:rPr>
              <a:t> </a:t>
            </a:r>
          </a:p>
          <a:p>
            <a:r>
              <a:rPr lang="en-US" sz="1700" dirty="0" smtClean="0">
                <a:latin typeface="Arial" panose="020B0604020202020204" pitchFamily="34" charset="0"/>
              </a:rPr>
              <a:t>Consequence:</a:t>
            </a:r>
            <a:r>
              <a:rPr lang="en-US" sz="1700" dirty="0">
                <a:latin typeface="Arial" panose="020B0604020202020204" pitchFamily="34" charset="0"/>
              </a:rPr>
              <a:t>  </a:t>
            </a:r>
            <a:r>
              <a:rPr lang="en-US" sz="1700" dirty="0" smtClean="0">
                <a:latin typeface="Arial" panose="020B0604020202020204" pitchFamily="34" charset="0"/>
              </a:rPr>
              <a:t>Minimizes requirements on support staff</a:t>
            </a:r>
          </a:p>
          <a:p>
            <a:pPr marL="400050" lvl="1" indent="0">
              <a:buNone/>
            </a:pPr>
            <a:r>
              <a:rPr lang="en-US" sz="800" i="1" dirty="0" smtClean="0"/>
              <a:t> </a:t>
            </a:r>
          </a:p>
          <a:p>
            <a:pPr marL="400050" lvl="1" indent="0">
              <a:buNone/>
            </a:pPr>
            <a:r>
              <a:rPr lang="en-US" sz="1600" i="1" dirty="0" smtClean="0">
                <a:solidFill>
                  <a:schemeClr val="accent2">
                    <a:lumMod val="75000"/>
                  </a:schemeClr>
                </a:solidFill>
              </a:rPr>
              <a:t>“Without SEM we would have had to purchase multiple (and expensive) tools </a:t>
            </a:r>
            <a:br>
              <a:rPr lang="en-US" sz="1600" i="1" dirty="0" smtClean="0">
                <a:solidFill>
                  <a:schemeClr val="accent2">
                    <a:lumMod val="75000"/>
                  </a:schemeClr>
                </a:solidFill>
              </a:rPr>
            </a:br>
            <a:r>
              <a:rPr lang="en-US" sz="1600" i="1" dirty="0" smtClean="0">
                <a:solidFill>
                  <a:schemeClr val="accent2">
                    <a:lumMod val="75000"/>
                  </a:schemeClr>
                </a:solidFill>
              </a:rPr>
              <a:t>  or develop in-house </a:t>
            </a:r>
            <a:r>
              <a:rPr lang="en-US" sz="1600" i="1" smtClean="0">
                <a:solidFill>
                  <a:schemeClr val="accent2">
                    <a:lumMod val="75000"/>
                  </a:schemeClr>
                </a:solidFill>
              </a:rPr>
              <a:t>DCL procedures.” </a:t>
            </a:r>
            <a:endParaRPr lang="en-US" sz="1600" i="1" dirty="0">
              <a:solidFill>
                <a:schemeClr val="accent2">
                  <a:lumMod val="75000"/>
                </a:schemeClr>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xmlns="" id="{1AD77126-6766-496B-92BD-8817A22A9521}"/>
              </a:ext>
            </a:extLst>
          </p:cNvPr>
          <p:cNvSpPr>
            <a:spLocks noGrp="1"/>
          </p:cNvSpPr>
          <p:nvPr>
            <p:ph type="sldNum" sz="quarter" idx="11"/>
          </p:nvPr>
        </p:nvSpPr>
        <p:spPr/>
        <p:txBody>
          <a:bodyPr/>
          <a:lstStyle/>
          <a:p>
            <a:pPr>
              <a:defRPr/>
            </a:pPr>
            <a:fld id="{42117207-4D51-4BA8-8FB6-195A6D0A0D74}" type="slidenum">
              <a:rPr lang="en-GB" altLang="en-US" smtClean="0"/>
              <a:pPr>
                <a:defRPr/>
              </a:pPr>
              <a:t>34</a:t>
            </a:fld>
            <a:endParaRPr lang="en-GB" altLang="en-US"/>
          </a:p>
        </p:txBody>
      </p:sp>
    </p:spTree>
    <p:extLst>
      <p:ext uri="{BB962C8B-B14F-4D97-AF65-F5344CB8AC3E}">
        <p14:creationId xmlns:p14="http://schemas.microsoft.com/office/powerpoint/2010/main" val="1253635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to be undertaken by help desk operators</a:t>
            </a:r>
          </a:p>
          <a:p>
            <a:pPr lvl="1"/>
            <a:r>
              <a:rPr lang="en-GB" sz="2000" dirty="0">
                <a:solidFill>
                  <a:schemeClr val="tx1">
                    <a:lumMod val="50000"/>
                    <a:lumOff val="50000"/>
                  </a:schemeClr>
                </a:solidFill>
              </a:rPr>
              <a:t>User interface on Windows</a:t>
            </a:r>
          </a:p>
          <a:p>
            <a:r>
              <a:rPr lang="en-GB" sz="2600" dirty="0"/>
              <a:t>Authorization:</a:t>
            </a:r>
          </a:p>
          <a:p>
            <a:pPr lvl="1"/>
            <a:r>
              <a:rPr lang="en-GB" sz="2000" dirty="0"/>
              <a:t>Authorization Server </a:t>
            </a:r>
          </a:p>
          <a:p>
            <a:pPr lvl="2"/>
            <a:r>
              <a:rPr lang="en-GB" sz="1600" dirty="0"/>
              <a:t>the focal point for SEM security </a:t>
            </a:r>
          </a:p>
          <a:p>
            <a:pPr lvl="2"/>
            <a:r>
              <a:rPr lang="en-GB" sz="1600" dirty="0"/>
              <a:t>used for the authorization of SEM users</a:t>
            </a:r>
          </a:p>
          <a:p>
            <a:pPr lvl="2"/>
            <a:r>
              <a:rPr lang="en-GB" sz="1600" dirty="0"/>
              <a:t>used for the management of SEM software </a:t>
            </a:r>
          </a:p>
          <a:p>
            <a:pPr lvl="2"/>
            <a:r>
              <a:rPr lang="en-GB" sz="1600" dirty="0"/>
              <a:t>used for the signing of messages </a:t>
            </a:r>
          </a:p>
          <a:p>
            <a:pPr lvl="2"/>
            <a:r>
              <a:rPr lang="en-GB" sz="1600" dirty="0"/>
              <a:t>default location for the audit trail and other SEM databases</a:t>
            </a:r>
          </a:p>
          <a:p>
            <a:pPr lvl="1"/>
            <a:endParaRPr lang="en-GB" sz="2000" dirty="0"/>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4</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2425833"/>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Authorization</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5</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a:t>SEM User</a:t>
            </a:r>
          </a:p>
        </p:txBody>
      </p:sp>
      <p:grpSp>
        <p:nvGrpSpPr>
          <p:cNvPr id="14" name="Group 13"/>
          <p:cNvGrpSpPr/>
          <p:nvPr/>
        </p:nvGrpSpPr>
        <p:grpSpPr>
          <a:xfrm>
            <a:off x="6178075" y="3168135"/>
            <a:ext cx="2584925" cy="2382797"/>
            <a:chOff x="6178075" y="3168135"/>
            <a:chExt cx="2584925" cy="2382797"/>
          </a:xfrm>
        </p:grpSpPr>
        <p:sp>
          <p:nvSpPr>
            <p:cNvPr id="24" name="TextBox 23"/>
            <p:cNvSpPr txBox="1"/>
            <p:nvPr/>
          </p:nvSpPr>
          <p:spPr>
            <a:xfrm>
              <a:off x="6586944" y="3168135"/>
              <a:ext cx="2176056" cy="646331"/>
            </a:xfrm>
            <a:prstGeom prst="rect">
              <a:avLst/>
            </a:prstGeom>
            <a:noFill/>
          </p:spPr>
          <p:txBody>
            <a:bodyPr wrap="square" rtlCol="0">
              <a:spAutoFit/>
            </a:bodyPr>
            <a:lstStyle/>
            <a:p>
              <a:r>
                <a:rPr lang="en-GB" dirty="0"/>
                <a:t>Authorization Server</a:t>
              </a:r>
            </a:p>
          </p:txBody>
        </p:sp>
        <p:sp>
          <p:nvSpPr>
            <p:cNvPr id="25" name="TextBox 24"/>
            <p:cNvSpPr txBox="1"/>
            <p:nvPr/>
          </p:nvSpPr>
          <p:spPr>
            <a:xfrm>
              <a:off x="6178075" y="5181600"/>
              <a:ext cx="2176056" cy="369332"/>
            </a:xfrm>
            <a:prstGeom prst="rect">
              <a:avLst/>
            </a:prstGeom>
            <a:noFill/>
          </p:spPr>
          <p:txBody>
            <a:bodyPr wrap="square" rtlCol="0">
              <a:spAutoFit/>
            </a:bodyPr>
            <a:lstStyle/>
            <a:p>
              <a:r>
                <a:rPr lang="en-GB" dirty="0"/>
                <a:t>Target Servers</a:t>
              </a:r>
            </a:p>
          </p:txBody>
        </p:sp>
      </p:grpSp>
      <p:sp>
        <p:nvSpPr>
          <p:cNvPr id="26" name="TextBox 25"/>
          <p:cNvSpPr txBox="1"/>
          <p:nvPr/>
        </p:nvSpPr>
        <p:spPr>
          <a:xfrm>
            <a:off x="6614813" y="3164778"/>
            <a:ext cx="2071987" cy="646331"/>
          </a:xfrm>
          <a:prstGeom prst="rect">
            <a:avLst/>
          </a:prstGeom>
          <a:noFill/>
          <a:ln w="12700">
            <a:solidFill>
              <a:schemeClr val="tx1"/>
            </a:solidFill>
          </a:ln>
        </p:spPr>
        <p:txBody>
          <a:bodyPr wrap="square" rtlCol="0">
            <a:spAutoFit/>
          </a:bodyPr>
          <a:lstStyle/>
          <a:p>
            <a:r>
              <a:rPr lang="en-GB" dirty="0"/>
              <a:t>SEM Authorization Server</a:t>
            </a:r>
          </a:p>
        </p:txBody>
      </p:sp>
      <p:sp>
        <p:nvSpPr>
          <p:cNvPr id="27" name="TextBox 26"/>
          <p:cNvSpPr txBox="1"/>
          <p:nvPr/>
        </p:nvSpPr>
        <p:spPr>
          <a:xfrm>
            <a:off x="6164791" y="5181600"/>
            <a:ext cx="1712308" cy="369332"/>
          </a:xfrm>
          <a:prstGeom prst="rect">
            <a:avLst/>
          </a:prstGeom>
          <a:noFill/>
          <a:ln w="12700">
            <a:solidFill>
              <a:schemeClr val="tx1"/>
            </a:solidFill>
          </a:ln>
        </p:spPr>
        <p:txBody>
          <a:bodyPr wrap="square" rtlCol="0">
            <a:spAutoFit/>
          </a:bodyPr>
          <a:lstStyle/>
          <a:p>
            <a:r>
              <a:rPr lang="en-GB" dirty="0"/>
              <a:t>SEM Agents</a:t>
            </a:r>
          </a:p>
        </p:txBody>
      </p:sp>
      <p:sp>
        <p:nvSpPr>
          <p:cNvPr id="28" name="TextBox 27"/>
          <p:cNvSpPr txBox="1"/>
          <p:nvPr/>
        </p:nvSpPr>
        <p:spPr>
          <a:xfrm>
            <a:off x="3138708" y="2069068"/>
            <a:ext cx="1433292" cy="369332"/>
          </a:xfrm>
          <a:prstGeom prst="rect">
            <a:avLst/>
          </a:prstGeom>
          <a:noFill/>
          <a:ln w="12700">
            <a:solidFill>
              <a:schemeClr val="tx1"/>
            </a:solidFill>
          </a:ln>
        </p:spPr>
        <p:txBody>
          <a:bodyPr wrap="square" rtlCol="0">
            <a:spAutoFit/>
          </a:bodyPr>
          <a:lstStyle/>
          <a:p>
            <a:r>
              <a:rPr lang="en-GB" dirty="0">
                <a:ln w="3175">
                  <a:noFill/>
                </a:ln>
              </a:rPr>
              <a:t>SEM Client</a:t>
            </a:r>
          </a:p>
        </p:txBody>
      </p:sp>
      <p:sp>
        <p:nvSpPr>
          <p:cNvPr id="15" name="TextBox 14"/>
          <p:cNvSpPr txBox="1"/>
          <p:nvPr/>
        </p:nvSpPr>
        <p:spPr>
          <a:xfrm>
            <a:off x="2514600" y="990600"/>
            <a:ext cx="4495800" cy="523220"/>
          </a:xfrm>
          <a:prstGeom prst="rect">
            <a:avLst/>
          </a:prstGeom>
          <a:noFill/>
        </p:spPr>
        <p:txBody>
          <a:bodyPr wrap="square" rtlCol="0">
            <a:spAutoFit/>
          </a:bodyPr>
          <a:lstStyle/>
          <a:p>
            <a:r>
              <a:rPr lang="en-GB" sz="2800" dirty="0"/>
              <a:t>(Software Components)</a:t>
            </a:r>
          </a:p>
        </p:txBody>
      </p:sp>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1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6" grpId="0" animBg="1"/>
      <p:bldP spid="27" grpId="0" animBg="1"/>
      <p:bldP spid="2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to be undertaken by help desk operators</a:t>
            </a:r>
          </a:p>
          <a:p>
            <a:pPr lvl="1"/>
            <a:r>
              <a:rPr lang="en-GB" sz="2000" dirty="0">
                <a:solidFill>
                  <a:schemeClr val="tx1">
                    <a:lumMod val="50000"/>
                    <a:lumOff val="50000"/>
                  </a:schemeClr>
                </a:solidFill>
              </a:rPr>
              <a:t>User interface on Windows</a:t>
            </a:r>
          </a:p>
          <a:p>
            <a:r>
              <a:rPr lang="en-GB" sz="2600" dirty="0">
                <a:solidFill>
                  <a:schemeClr val="bg2"/>
                </a:solidFill>
              </a:rPr>
              <a:t>Authorization:</a:t>
            </a:r>
          </a:p>
          <a:p>
            <a:pPr lvl="1"/>
            <a:r>
              <a:rPr lang="en-GB" sz="2000" dirty="0">
                <a:solidFill>
                  <a:schemeClr val="bg2"/>
                </a:solidFill>
              </a:rPr>
              <a:t>Authorization Server to hold permission profiles for logged-in users</a:t>
            </a:r>
          </a:p>
          <a:p>
            <a:r>
              <a:rPr lang="en-GB" sz="2400" dirty="0"/>
              <a:t>Software Management:</a:t>
            </a:r>
          </a:p>
          <a:p>
            <a:pPr lvl="1"/>
            <a:r>
              <a:rPr lang="en-GB" sz="2000" dirty="0"/>
              <a:t>SEM Authorization Server to hold all scripts for target servers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6</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32583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to be undertaken by help desk operators</a:t>
            </a:r>
          </a:p>
          <a:p>
            <a:pPr lvl="1"/>
            <a:r>
              <a:rPr lang="en-GB" sz="2000" dirty="0">
                <a:solidFill>
                  <a:schemeClr val="tx1">
                    <a:lumMod val="50000"/>
                    <a:lumOff val="50000"/>
                  </a:schemeClr>
                </a:solidFill>
              </a:rPr>
              <a:t>User interface on Windows</a:t>
            </a:r>
          </a:p>
          <a:p>
            <a:r>
              <a:rPr lang="en-GB" sz="2600" dirty="0">
                <a:solidFill>
                  <a:schemeClr val="bg2"/>
                </a:solidFill>
              </a:rPr>
              <a:t>Authorization:</a:t>
            </a:r>
          </a:p>
          <a:p>
            <a:pPr lvl="1"/>
            <a:r>
              <a:rPr lang="en-GB" sz="2000" dirty="0">
                <a:solidFill>
                  <a:schemeClr val="bg2"/>
                </a:solidFill>
              </a:rPr>
              <a:t>Authorization Server to hold permission profiles for logged-in users</a:t>
            </a:r>
          </a:p>
          <a:p>
            <a:r>
              <a:rPr lang="en-GB" sz="2400" dirty="0">
                <a:solidFill>
                  <a:schemeClr val="bg2"/>
                </a:solidFill>
              </a:rPr>
              <a:t>Software Management:</a:t>
            </a:r>
          </a:p>
          <a:p>
            <a:pPr lvl="1"/>
            <a:r>
              <a:rPr lang="en-GB" sz="2000" dirty="0">
                <a:solidFill>
                  <a:schemeClr val="bg2"/>
                </a:solidFill>
              </a:rPr>
              <a:t>SEM Authorization Server to hold all scripts for target servers</a:t>
            </a:r>
          </a:p>
          <a:p>
            <a:r>
              <a:rPr lang="en-GB" sz="2400" dirty="0"/>
              <a:t>Message Signing:</a:t>
            </a:r>
          </a:p>
          <a:p>
            <a:pPr lvl="1"/>
            <a:r>
              <a:rPr lang="en-GB" sz="2000" dirty="0"/>
              <a:t>Authorization Server ‘signs’ all transaction messages</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7</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40965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9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Message Signing</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8</a:t>
            </a:fld>
            <a:endParaRPr lang="en-GB" altLang="en-US"/>
          </a:p>
        </p:txBody>
      </p:sp>
      <p:grpSp>
        <p:nvGrpSpPr>
          <p:cNvPr id="11" name="Group 10"/>
          <p:cNvGrpSpPr/>
          <p:nvPr/>
        </p:nvGrpSpPr>
        <p:grpSpPr>
          <a:xfrm>
            <a:off x="457200" y="1513917"/>
            <a:ext cx="7519079" cy="4865497"/>
            <a:chOff x="457200" y="1513917"/>
            <a:chExt cx="7519079" cy="4865497"/>
          </a:xfrm>
        </p:grpSpPr>
        <p:cxnSp>
          <p:nvCxnSpPr>
            <p:cNvPr id="20" name="Straight Connector 19"/>
            <p:cNvCxnSpPr/>
            <p:nvPr/>
          </p:nvCxnSpPr>
          <p:spPr>
            <a:xfrm>
              <a:off x="3050728" y="2724979"/>
              <a:ext cx="1652970" cy="14588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50728" y="2543423"/>
              <a:ext cx="36902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32" name="Picture 8" descr="C:\Users\Mike\Desktop\Intel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28" y="1513917"/>
              <a:ext cx="1420351" cy="1698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98528" y="3812058"/>
              <a:ext cx="1752600" cy="2567356"/>
              <a:chOff x="4708525" y="3563992"/>
              <a:chExt cx="1945250" cy="2989208"/>
            </a:xfrm>
          </p:grpSpPr>
          <p:pic>
            <p:nvPicPr>
              <p:cNvPr id="1030"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25" y="3563992"/>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962931"/>
                <a:ext cx="1127125" cy="216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Mike\Desktop\IntegrityBlad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650" y="4384783"/>
                <a:ext cx="1127125" cy="21684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Mike\Desktop\works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128" y="1828801"/>
              <a:ext cx="18405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Desktop\stick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23475"/>
              <a:ext cx="1681856" cy="168858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14400" y="3970031"/>
            <a:ext cx="1670944" cy="369332"/>
          </a:xfrm>
          <a:prstGeom prst="rect">
            <a:avLst/>
          </a:prstGeom>
          <a:noFill/>
        </p:spPr>
        <p:txBody>
          <a:bodyPr wrap="square" rtlCol="0">
            <a:spAutoFit/>
          </a:bodyPr>
          <a:lstStyle/>
          <a:p>
            <a:r>
              <a:rPr lang="en-GB" dirty="0"/>
              <a:t>SEM User</a:t>
            </a:r>
          </a:p>
        </p:txBody>
      </p:sp>
      <p:grpSp>
        <p:nvGrpSpPr>
          <p:cNvPr id="13" name="Group 12"/>
          <p:cNvGrpSpPr/>
          <p:nvPr/>
        </p:nvGrpSpPr>
        <p:grpSpPr>
          <a:xfrm>
            <a:off x="3124200" y="1957334"/>
            <a:ext cx="5193564" cy="3605266"/>
            <a:chOff x="3160567" y="1949023"/>
            <a:chExt cx="5193564" cy="3605266"/>
          </a:xfrm>
        </p:grpSpPr>
        <p:sp>
          <p:nvSpPr>
            <p:cNvPr id="26" name="TextBox 25"/>
            <p:cNvSpPr txBox="1"/>
            <p:nvPr/>
          </p:nvSpPr>
          <p:spPr>
            <a:xfrm>
              <a:off x="6282144" y="3168135"/>
              <a:ext cx="2071987" cy="646331"/>
            </a:xfrm>
            <a:prstGeom prst="rect">
              <a:avLst/>
            </a:prstGeom>
            <a:noFill/>
            <a:ln w="12700">
              <a:noFill/>
            </a:ln>
          </p:spPr>
          <p:txBody>
            <a:bodyPr wrap="square" rtlCol="0">
              <a:spAutoFit/>
            </a:bodyPr>
            <a:lstStyle/>
            <a:p>
              <a:r>
                <a:rPr lang="en-GB" dirty="0"/>
                <a:t>SEM Authorization Server</a:t>
              </a:r>
            </a:p>
          </p:txBody>
        </p:sp>
        <p:sp>
          <p:nvSpPr>
            <p:cNvPr id="27" name="TextBox 26"/>
            <p:cNvSpPr txBox="1"/>
            <p:nvPr/>
          </p:nvSpPr>
          <p:spPr>
            <a:xfrm>
              <a:off x="6212492" y="5184957"/>
              <a:ext cx="1712308" cy="369332"/>
            </a:xfrm>
            <a:prstGeom prst="rect">
              <a:avLst/>
            </a:prstGeom>
            <a:noFill/>
            <a:ln w="12700">
              <a:noFill/>
            </a:ln>
          </p:spPr>
          <p:txBody>
            <a:bodyPr wrap="square" rtlCol="0">
              <a:spAutoFit/>
            </a:bodyPr>
            <a:lstStyle/>
            <a:p>
              <a:r>
                <a:rPr lang="en-GB" dirty="0"/>
                <a:t>SEM Agents</a:t>
              </a:r>
            </a:p>
          </p:txBody>
        </p:sp>
        <p:sp>
          <p:nvSpPr>
            <p:cNvPr id="28" name="TextBox 27"/>
            <p:cNvSpPr txBox="1"/>
            <p:nvPr/>
          </p:nvSpPr>
          <p:spPr>
            <a:xfrm>
              <a:off x="3160567" y="1949023"/>
              <a:ext cx="1433292" cy="369332"/>
            </a:xfrm>
            <a:prstGeom prst="rect">
              <a:avLst/>
            </a:prstGeom>
            <a:noFill/>
            <a:ln w="12700">
              <a:noFill/>
            </a:ln>
          </p:spPr>
          <p:txBody>
            <a:bodyPr wrap="square" rtlCol="0">
              <a:spAutoFit/>
            </a:bodyPr>
            <a:lstStyle/>
            <a:p>
              <a:r>
                <a:rPr lang="en-GB" dirty="0">
                  <a:ln w="3175">
                    <a:noFill/>
                  </a:ln>
                </a:rPr>
                <a:t>SEM Client</a:t>
              </a:r>
            </a:p>
          </p:txBody>
        </p:sp>
      </p:grpSp>
      <p:sp>
        <p:nvSpPr>
          <p:cNvPr id="3" name="Flowchart: Document 2"/>
          <p:cNvSpPr/>
          <p:nvPr/>
        </p:nvSpPr>
        <p:spPr>
          <a:xfrm>
            <a:off x="3381913" y="2286000"/>
            <a:ext cx="990600" cy="762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1687183"/>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6062" y="1513820"/>
            <a:ext cx="370217" cy="37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2861" y="4106395"/>
            <a:ext cx="465935" cy="4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3847" y="3663187"/>
            <a:ext cx="711634" cy="49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560" y="4572330"/>
            <a:ext cx="367368" cy="36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1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66667E-6 1.17742E-6 L 0.27604 -0.00231 " pathEditMode="relative" rAng="0" ptsTypes="AA">
                                      <p:cBhvr>
                                        <p:cTn id="21" dur="2000" fill="hold"/>
                                        <p:tgtEl>
                                          <p:spTgt spid="3"/>
                                        </p:tgtEl>
                                        <p:attrNameLst>
                                          <p:attrName>ppt_x</p:attrName>
                                          <p:attrName>ppt_y</p:attrName>
                                        </p:attrNameLst>
                                      </p:cBhvr>
                                      <p:rCtr x="13802" y="-116"/>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0.27604 -0.00231 L 0.00104 -0.00231 " pathEditMode="relative" rAng="0" ptsTypes="AA">
                                      <p:cBhvr>
                                        <p:cTn id="25" dur="2000" fill="hold"/>
                                        <p:tgtEl>
                                          <p:spTgt spid="3"/>
                                        </p:tgtEl>
                                        <p:attrNameLst>
                                          <p:attrName>ppt_x</p:attrName>
                                          <p:attrName>ppt_y</p:attrName>
                                        </p:attrNameLst>
                                      </p:cBhvr>
                                      <p:rCtr x="-13750" y="0"/>
                                    </p:animMotion>
                                  </p:childTnLst>
                                </p:cTn>
                              </p:par>
                            </p:childTnLst>
                          </p:cTn>
                        </p:par>
                        <p:par>
                          <p:cTn id="26" fill="hold">
                            <p:stCondLst>
                              <p:cond delay="2000"/>
                            </p:stCondLst>
                            <p:childTnLst>
                              <p:par>
                                <p:cTn id="27" presetID="42" presetClass="path" presetSubtype="0" accel="50000" decel="50000" fill="hold" grpId="3" nodeType="afterEffect">
                                  <p:stCondLst>
                                    <p:cond delay="0"/>
                                  </p:stCondLst>
                                  <p:childTnLst>
                                    <p:animMotion origin="layout" path="M 0.00104 -0.00231 L 0.11875 0.11983 " pathEditMode="relative" rAng="0" ptsTypes="AA">
                                      <p:cBhvr>
                                        <p:cTn id="28" dur="2000" fill="hold"/>
                                        <p:tgtEl>
                                          <p:spTgt spid="3"/>
                                        </p:tgtEl>
                                        <p:attrNameLst>
                                          <p:attrName>ppt_x</p:attrName>
                                          <p:attrName>ppt_y</p:attrName>
                                        </p:attrNameLst>
                                      </p:cBhvr>
                                      <p:rCtr x="5885" y="6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animBg="1"/>
      <p:bldP spid="3" grpId="1" animBg="1"/>
      <p:bldP spid="3" grpId="2" animBg="1"/>
      <p:bldP spid="3"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57200" y="1447800"/>
            <a:ext cx="8534400" cy="4525963"/>
          </a:xfrm>
        </p:spPr>
        <p:txBody>
          <a:bodyPr/>
          <a:lstStyle/>
          <a:p>
            <a:r>
              <a:rPr lang="en-GB" sz="2600" dirty="0">
                <a:solidFill>
                  <a:schemeClr val="tx1">
                    <a:lumMod val="50000"/>
                    <a:lumOff val="50000"/>
                  </a:schemeClr>
                </a:solidFill>
              </a:rPr>
              <a:t>Delegation:</a:t>
            </a:r>
          </a:p>
          <a:p>
            <a:pPr lvl="1"/>
            <a:r>
              <a:rPr lang="en-GB" sz="2000" dirty="0">
                <a:solidFill>
                  <a:schemeClr val="tx1">
                    <a:lumMod val="50000"/>
                    <a:lumOff val="50000"/>
                  </a:schemeClr>
                </a:solidFill>
              </a:rPr>
              <a:t>Management tasks to be undertaken by help desk operators</a:t>
            </a:r>
          </a:p>
          <a:p>
            <a:pPr lvl="1"/>
            <a:r>
              <a:rPr lang="en-GB" sz="2000" dirty="0">
                <a:solidFill>
                  <a:schemeClr val="tx1">
                    <a:lumMod val="50000"/>
                    <a:lumOff val="50000"/>
                  </a:schemeClr>
                </a:solidFill>
              </a:rPr>
              <a:t>User interface on Windows</a:t>
            </a:r>
          </a:p>
          <a:p>
            <a:r>
              <a:rPr lang="en-GB" sz="2600" dirty="0">
                <a:solidFill>
                  <a:schemeClr val="bg2"/>
                </a:solidFill>
              </a:rPr>
              <a:t>Authorization:</a:t>
            </a:r>
          </a:p>
          <a:p>
            <a:pPr lvl="1"/>
            <a:r>
              <a:rPr lang="en-GB" sz="2000" dirty="0">
                <a:solidFill>
                  <a:schemeClr val="bg2"/>
                </a:solidFill>
              </a:rPr>
              <a:t>Authorization Server to hold permission profiles for logged-in users</a:t>
            </a:r>
          </a:p>
          <a:p>
            <a:r>
              <a:rPr lang="en-GB" sz="2400" dirty="0">
                <a:solidFill>
                  <a:schemeClr val="bg2"/>
                </a:solidFill>
              </a:rPr>
              <a:t>Software Management:</a:t>
            </a:r>
          </a:p>
          <a:p>
            <a:pPr lvl="1"/>
            <a:r>
              <a:rPr lang="en-GB" sz="2000" dirty="0">
                <a:solidFill>
                  <a:schemeClr val="bg2"/>
                </a:solidFill>
              </a:rPr>
              <a:t>SEM Authorization Server to hold all scripts for target servers</a:t>
            </a:r>
          </a:p>
          <a:p>
            <a:r>
              <a:rPr lang="en-GB" sz="2400" dirty="0">
                <a:solidFill>
                  <a:schemeClr val="bg2"/>
                </a:solidFill>
              </a:rPr>
              <a:t>Message Signing:</a:t>
            </a:r>
          </a:p>
          <a:p>
            <a:pPr lvl="1"/>
            <a:r>
              <a:rPr lang="en-GB" sz="2000" dirty="0">
                <a:solidFill>
                  <a:schemeClr val="bg2"/>
                </a:solidFill>
              </a:rPr>
              <a:t>Authorization Server ‘signs’ all transaction messages</a:t>
            </a:r>
          </a:p>
          <a:p>
            <a:r>
              <a:rPr lang="en-GB" sz="2400" dirty="0"/>
              <a:t>SEM Databases:</a:t>
            </a:r>
          </a:p>
          <a:p>
            <a:pPr lvl="1"/>
            <a:r>
              <a:rPr lang="en-GB" sz="2000" dirty="0"/>
              <a:t>Authorization Server writes databases such as the SEM Audit Trail</a:t>
            </a:r>
          </a:p>
        </p:txBody>
      </p:sp>
      <p:sp>
        <p:nvSpPr>
          <p:cNvPr id="4" name="Slide Number Placeholder 3"/>
          <p:cNvSpPr>
            <a:spLocks noGrp="1"/>
          </p:cNvSpPr>
          <p:nvPr>
            <p:ph type="sldNum" sz="quarter" idx="11"/>
          </p:nvPr>
        </p:nvSpPr>
        <p:spPr/>
        <p:txBody>
          <a:bodyPr/>
          <a:lstStyle/>
          <a:p>
            <a:pPr>
              <a:defRPr/>
            </a:pPr>
            <a:fld id="{42117207-4D51-4BA8-8FB6-195A6D0A0D74}" type="slidenum">
              <a:rPr lang="en-GB" altLang="en-US" smtClean="0"/>
              <a:pPr>
                <a:defRPr/>
              </a:pPr>
              <a:t>9</a:t>
            </a:fld>
            <a:endParaRPr lang="en-GB" altLang="en-US"/>
          </a:p>
        </p:txBody>
      </p:sp>
      <p:pic>
        <p:nvPicPr>
          <p:cNvPr id="6" name="Picture 2" descr="C:\Users\Mike\Desktop\red mouse po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089911">
            <a:off x="122217" y="4858520"/>
            <a:ext cx="746050" cy="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1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65036</TotalTime>
  <Words>1543</Words>
  <Application>Microsoft Office PowerPoint</Application>
  <PresentationFormat>On-screen Show (4:3)</PresentationFormat>
  <Paragraphs>392</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Managing and Monitoring  VMS from a Windows Workstation  Shoshana Huss, Sysgem AG Mike Schofield, Sysgem AG</vt:lpstr>
      <vt:lpstr>Sysgem Enterprise Manager (SEM)</vt:lpstr>
      <vt:lpstr>Objectives</vt:lpstr>
      <vt:lpstr>Objectives</vt:lpstr>
      <vt:lpstr>Authorization</vt:lpstr>
      <vt:lpstr>Objectives</vt:lpstr>
      <vt:lpstr>Objectives</vt:lpstr>
      <vt:lpstr>Message Signing</vt:lpstr>
      <vt:lpstr>Objectives</vt:lpstr>
      <vt:lpstr>Objectives (continued)</vt:lpstr>
      <vt:lpstr>Secure Network (SSL/TLS)</vt:lpstr>
      <vt:lpstr>Objectives (continued)</vt:lpstr>
      <vt:lpstr>Objectives (continued)</vt:lpstr>
      <vt:lpstr>Objectives (continued)</vt:lpstr>
      <vt:lpstr>Sysgem Enterprise Manager (SEM)</vt:lpstr>
      <vt:lpstr>Sysgem System Manager Dashboard</vt:lpstr>
      <vt:lpstr>Benefits - Customer Examples</vt:lpstr>
      <vt:lpstr>Benefits - Customer Examples</vt:lpstr>
      <vt:lpstr>Demonstration</vt:lpstr>
      <vt:lpstr>Sysgem Enterprise Manager</vt:lpstr>
      <vt:lpstr>Sysgem Enterprise Manager (SEM)</vt:lpstr>
      <vt:lpstr>Demo1 – Task Scripts</vt:lpstr>
      <vt:lpstr>Demo2 – File &amp; Dir Explorer</vt:lpstr>
      <vt:lpstr>Demo3 – Queues</vt:lpstr>
      <vt:lpstr>Demo4 – User Admin</vt:lpstr>
      <vt:lpstr>Demo5 – Monitor &amp; Alarm</vt:lpstr>
      <vt:lpstr>Demo 6 - Dashboard</vt:lpstr>
      <vt:lpstr>Customization of SEM</vt:lpstr>
      <vt:lpstr>Presenters</vt:lpstr>
      <vt:lpstr>Sysgem Dashboard</vt:lpstr>
      <vt:lpstr>Dashboard Overview</vt:lpstr>
      <vt:lpstr>Benefits - Customer Examples</vt:lpstr>
      <vt:lpstr>Benefits - Customer Examples</vt:lpstr>
      <vt:lpstr>Benefits - Customer 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315</cp:revision>
  <cp:lastPrinted>2016-09-02T05:23:23Z</cp:lastPrinted>
  <dcterms:created xsi:type="dcterms:W3CDTF">1601-01-01T00:00:00Z</dcterms:created>
  <dcterms:modified xsi:type="dcterms:W3CDTF">2017-08-31T17:33:44Z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