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9BD29-85E1-42CA-8BDA-E67CA20C8EB1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7FDCA-8A60-4540-AF21-515221D0A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448EE-DD66-4D77-B167-1881124B1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F3148-935A-45D8-92D0-1FC897054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1B80A-26AB-4A6E-8FA0-AE3B5B098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7288-EB0D-4F86-A20E-F76C2721A24A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EA13E-8CBF-438D-825A-E96C1E91F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FCC35-2BBF-4AA7-A16A-A24B0BB8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7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A361-AF9F-4C51-B8A9-09AA61F0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11060-4D9C-4120-BA83-C34CBBDCB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48052-7741-4492-9BB6-85F48DA2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A07A-DC89-44F0-8FE5-595013074D4B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34C8E-D9CE-4DEE-9696-B50B5269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B2927-5248-4342-AC24-0EAE183E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4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F286AC-E2FC-4A00-A8DB-1B0454182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187FE-0C4E-4A79-9CD9-95DB226C5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90958-2E39-4AFF-B33A-81358E73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2983-E8A7-4246-B8A7-5C5977F28DCD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37AA4-5C98-4747-B01A-0292BDE9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9A6E5-8AA1-403D-AFA8-D53E79AB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06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2ADDC-6A11-4E38-AA48-C41729C6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C59E0-C239-4812-949F-4A1003BE6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E977B-0AFC-44D9-9122-FE2B8243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96700-39BF-4E4A-AC3A-26DF8ACAB4FC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FDB66-BD64-4B6B-BE65-4F793D6A5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9775-621C-4FA2-8830-AB5CC9FC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97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F40A-92B6-4EFC-9F52-DE2DBF4D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E835F-7876-4756-92AF-21396C19A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704CC-1B83-40A6-804C-87B3DE3F4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4A73-4459-4C7B-8108-80DA9DE6F2E4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E315C-0AE4-4561-A816-A71EED03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B2970-E819-43DD-9179-41C05711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331A-5F52-499A-9EB9-B8C04FB39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B6E17-61A7-435C-A975-3B8C6E9E2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74345-68C4-44D3-8704-F27258886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6A33D-2C88-482E-80E4-8A8F50BF6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0EFA-91FF-4149-AD76-E1D0C7B5A15C}" type="datetime1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69A5D-3B1C-45BB-B9D7-E741A314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61FD6-4D94-4C5F-8DBA-4EF7E9D8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69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1786-7C42-4A5A-8DD1-DD35984F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607ED-1CC8-406C-B72D-DFDBC67E1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A7F30-B7D6-46EC-8DD1-34E6DFA2E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CC7D9-CB73-4D9B-8746-93C2EB21F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80148-424B-4EBF-919F-4151E24D2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05DE9-9236-4416-AF15-AB93A6E7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FBD0-3801-4431-9D9E-055316CEA88A}" type="datetime1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2A934B-0B42-4198-901A-7B501067B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7FEC2-732A-4490-B837-67DB320F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58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E7DCE-4506-4094-AD82-98DE5E6B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F298D1-447E-46FB-9A4A-E7BE3F26E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B73E-3BC7-4E1A-893E-26061E69E829}" type="datetime1">
              <a:rPr lang="en-GB" smtClean="0"/>
              <a:t>14/09/2020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E7FB6-D56D-461A-889D-B0EA03E4A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4794D-65E8-4193-A76E-70F9D189F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0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189C17-AC86-4CF5-BC6A-28D7BE9C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9C1BC-132E-4057-B238-DA2E457B00DB}" type="datetime1">
              <a:rPr lang="en-GB" smtClean="0"/>
              <a:t>14/09/2020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7C3B3-B7FB-4576-AB77-3C8B3FE4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D5AC5-6A53-4AA9-B235-8D1F3B71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71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33D7-C4DE-4375-8457-24252EF5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47DC6-653F-43D7-9D11-A6A180588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C5E9B-A844-4A30-A0D8-A3CA36795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4739A-69F7-4276-882F-67E0D279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5B3F-4084-4C22-A288-6CBE65DE79F1}" type="datetime1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6CEEE-416E-415B-A603-9A639F2D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AE0B5-648B-4DA5-9DD8-3EC136B2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3793E-B5DF-4D03-9424-29ECA8039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A8CE5B-DB51-4597-89DC-4082042FA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B6714-D26A-4272-95D8-A40C34BFC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85A3F-6830-48D1-A75F-BC3E28A5A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643C-A2DC-45D8-A9BE-DC128C03AF87}" type="datetime1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526C-4577-469E-BFFD-247B79F4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BBEDB-A92C-4E4E-9503-D8616031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3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DBAFC8-1C28-4E27-9E20-28924838D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A5ADC-D774-4C82-9CCE-6241266C2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5A527-F3F3-4568-991A-2DAB17F67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87E9B-7362-4D10-A948-F746B91108A5}" type="datetime1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0D870-E10D-4816-BFEE-2F694D895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58745-E8F1-4FE8-875A-11E7348D6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9C85-33B6-4864-AE68-3C616877DC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5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>
            <a:extLst>
              <a:ext uri="{FF2B5EF4-FFF2-40B4-BE49-F238E27FC236}">
                <a16:creationId xmlns:a16="http://schemas.microsoft.com/office/drawing/2014/main" id="{C571D5B8-05B6-496E-8AFC-12E571AB2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6E7A43-F99C-43EC-9AA3-A5698296D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Centene Access Admin / Sysgem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5709F-3EA5-4EA0-A9C1-2832BCF1C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66896"/>
            <a:ext cx="9144000" cy="790903"/>
          </a:xfrm>
        </p:spPr>
        <p:txBody>
          <a:bodyPr/>
          <a:lstStyle/>
          <a:p>
            <a:r>
              <a:rPr lang="en-US" sz="2400" dirty="0"/>
              <a:t>To understand how Centene use SEM</a:t>
            </a:r>
            <a:br>
              <a:rPr lang="en-US" sz="2400" dirty="0"/>
            </a:br>
            <a:r>
              <a:rPr lang="en-US" dirty="0"/>
              <a:t>Sept-15, 2020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3A281-5DD8-4F9A-9FE4-BA5E3A5E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0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A2C746-613D-487C-AAE2-40095B3F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Understanding how Centene use SEM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D33F-9C03-4E30-8A39-BE8875116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400 SEM user </a:t>
            </a:r>
            <a:r>
              <a:rPr lang="en-US"/>
              <a:t>accounts – they enable </a:t>
            </a:r>
            <a:r>
              <a:rPr lang="en-US" dirty="0"/>
              <a:t>access by Centene staff to OpenVMS user account management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Over 100 Centene users log into SEM regularly</a:t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Why so many people managing VMS accounts?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Do they all use SEM in the same way?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44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A2C746-613D-487C-AAE2-40095B3F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i="1" dirty="0"/>
              <a:t>Understanding how Centene use SEM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D33F-9C03-4E30-8A39-BE8875116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OpenVMS accounts are usually three characters long</a:t>
            </a:r>
            <a:br>
              <a:rPr lang="en-US" dirty="0"/>
            </a:br>
            <a:endParaRPr lang="en-US" dirty="0"/>
          </a:p>
          <a:p>
            <a:r>
              <a:rPr lang="en-US" dirty="0"/>
              <a:t>An account is automatically deleted if it isn’t used in a 3-month period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If a VMS account is created for a user who has had their previous account automatically deleted, is there an attempt to use the same username? If “Yes, but only for some” – what %age?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are names that were previously used by a user detected?</a:t>
            </a:r>
          </a:p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19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A2C746-613D-487C-AAE2-40095B3F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i="1" dirty="0"/>
              <a:t>Understanding how SEM is used during peak periods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D33F-9C03-4E30-8A39-BE887511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6753" cy="4351338"/>
          </a:xfrm>
        </p:spPr>
        <p:txBody>
          <a:bodyPr/>
          <a:lstStyle/>
          <a:p>
            <a:r>
              <a:rPr lang="en-US" dirty="0"/>
              <a:t>Very many VMS accounts are created in the fall each year</a:t>
            </a:r>
            <a:br>
              <a:rPr lang="en-US" dirty="0"/>
            </a:br>
            <a:endParaRPr lang="en-US" dirty="0"/>
          </a:p>
          <a:p>
            <a:r>
              <a:rPr lang="en-US" dirty="0"/>
              <a:t>Some accounts are created using “Bulk-Input” in SEM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many total accounts created in the peak period?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many of those are created using Bulk-Input?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What %age of accounts are not linked to previously used usernames?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many VMS accounts remain in regular use throughout the year?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11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A2C746-613D-487C-AAE2-40095B3F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958"/>
            <a:ext cx="10515600" cy="1325563"/>
          </a:xfrm>
        </p:spPr>
        <p:txBody>
          <a:bodyPr/>
          <a:lstStyle/>
          <a:p>
            <a:r>
              <a:rPr lang="en-US" sz="4400" i="1" dirty="0"/>
              <a:t>Understanding how Centene use SEM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D33F-9C03-4E30-8A39-BE887511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256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There is an “Access” database used by Access Admin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There is an “ABS report” that references users and their accounts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are these sources of information used, &amp; by whom?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easy is it to use these sources of information?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Are they reliable / kept up-to-date / are there other sources?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does a SEM user pick an available, new, 3-char username?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does Centene apportion new usernames between SEM users?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5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A2C746-613D-487C-AAE2-40095B3F7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i="1" dirty="0"/>
              <a:t>Depending on the answers to the above questions…</a:t>
            </a:r>
            <a:endParaRPr lang="en-GB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D33F-9C03-4E30-8A39-BE887511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0486"/>
            <a:ext cx="1081777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It is possible to customize SEM to help Access Admin…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Would it be beneficial for SEM to: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Automatically (&amp; optionally) select a new username during account creation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Automatically update a database with allocated usernames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Regularly scan accounts on the VMS clusters &amp; compare with database entries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Automatically update available list of accounts in DB when VMS accounts deleted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Maintain a history of VMS accounts in DB per cluster (e.g. dates created / deleted / HN &amp; CN references / other fields from VMS accounts such as Rights IDs)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Allow browsing / export from database of batches of usernames for Bulk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Input / etc.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Sync the content of the database with other sources of information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8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7A3BF306-9FAB-4E15-9CFE-B2C2711C8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065AB7-8BAC-4CD3-BCA3-4E8812CC3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1" y="50410"/>
            <a:ext cx="10515600" cy="1054597"/>
          </a:xfrm>
        </p:spPr>
        <p:txBody>
          <a:bodyPr/>
          <a:lstStyle/>
          <a:p>
            <a:r>
              <a:rPr lang="en-US" i="1" dirty="0"/>
              <a:t>Possible Solution:</a:t>
            </a:r>
            <a:endParaRPr lang="en-GB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E0467-4802-41B0-9F7A-2BD3B241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7</a:t>
            </a:fld>
            <a:endParaRPr lang="en-GB"/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FC771086-6BE0-4B62-BA05-D438A6FB69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598" y="923575"/>
            <a:ext cx="10240804" cy="50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5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CE568546-B26D-4400-AE26-373ABC006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1594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05666-D157-40CB-9DB3-2E510E38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8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60451D-8A30-4B5C-949D-C65992BCA63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67031" y="1009332"/>
            <a:ext cx="6623324" cy="51791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09EF7DA-7DCD-4DB0-93E5-E231DDA4A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1" y="50410"/>
            <a:ext cx="10515600" cy="1054597"/>
          </a:xfrm>
        </p:spPr>
        <p:txBody>
          <a:bodyPr/>
          <a:lstStyle/>
          <a:p>
            <a:r>
              <a:rPr lang="en-US" i="1" dirty="0"/>
              <a:t>Possible Solution:</a:t>
            </a:r>
            <a:endParaRPr lang="en-GB" i="1" dirty="0"/>
          </a:p>
        </p:txBody>
      </p:sp>
      <p:sp>
        <p:nvSpPr>
          <p:cNvPr id="12" name="AutoShape 2">
            <a:extLst>
              <a:ext uri="{FF2B5EF4-FFF2-40B4-BE49-F238E27FC236}">
                <a16:creationId xmlns:a16="http://schemas.microsoft.com/office/drawing/2014/main" id="{8712F9F9-399C-457F-8843-F95DC1B4548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45097" y="2139430"/>
            <a:ext cx="742950" cy="4857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2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9AC8BF46-290A-4B50-A281-B68542910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2756"/>
            <a:ext cx="11826240" cy="165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6F41E-13FB-4011-B997-0E388A1D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C85-33B6-4864-AE68-3C616877DC31}" type="slidenum">
              <a:rPr lang="en-GB" smtClean="0"/>
              <a:t>9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8A6CE-7B79-4AC8-AF57-94D7129D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1" y="50410"/>
            <a:ext cx="10515600" cy="1054597"/>
          </a:xfrm>
        </p:spPr>
        <p:txBody>
          <a:bodyPr/>
          <a:lstStyle/>
          <a:p>
            <a:r>
              <a:rPr lang="en-US" i="1" dirty="0"/>
              <a:t>Possible Solution (Access Admin DB):</a:t>
            </a:r>
            <a:endParaRPr lang="en-GB" i="1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CD930C9-386B-45C8-8FA4-181EF64F791D}"/>
              </a:ext>
            </a:extLst>
          </p:cNvPr>
          <p:cNvGrpSpPr/>
          <p:nvPr/>
        </p:nvGrpSpPr>
        <p:grpSpPr>
          <a:xfrm>
            <a:off x="1814437" y="1328877"/>
            <a:ext cx="2024698" cy="2155571"/>
            <a:chOff x="1959307" y="1334248"/>
            <a:chExt cx="1776885" cy="215557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0D118A9-3589-4CE7-8E10-E0DB994D0A46}"/>
                </a:ext>
              </a:extLst>
            </p:cNvPr>
            <p:cNvSpPr/>
            <p:nvPr/>
          </p:nvSpPr>
          <p:spPr>
            <a:xfrm>
              <a:off x="1959307" y="1334248"/>
              <a:ext cx="1694576" cy="2155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E67DF72-A5A2-4EC9-ADBF-92FA8CD0A8F8}"/>
                </a:ext>
              </a:extLst>
            </p:cNvPr>
            <p:cNvSpPr txBox="1"/>
            <p:nvPr/>
          </p:nvSpPr>
          <p:spPr>
            <a:xfrm>
              <a:off x="2041616" y="1502308"/>
              <a:ext cx="16945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3-char Username</a:t>
              </a:r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E1DB40-7DBE-4C17-9D6B-4B1197C888C5}"/>
                </a:ext>
              </a:extLst>
            </p:cNvPr>
            <p:cNvSpPr txBox="1"/>
            <p:nvPr/>
          </p:nvSpPr>
          <p:spPr>
            <a:xfrm>
              <a:off x="2041616" y="1862855"/>
              <a:ext cx="1694576" cy="431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HN Ref</a:t>
              </a:r>
              <a:endParaRPr lang="en-GB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EE2110-3C51-4B86-A094-94B8671224B7}"/>
                </a:ext>
              </a:extLst>
            </p:cNvPr>
            <p:cNvSpPr txBox="1"/>
            <p:nvPr/>
          </p:nvSpPr>
          <p:spPr>
            <a:xfrm>
              <a:off x="2041616" y="2223402"/>
              <a:ext cx="1694576" cy="431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CN Ref</a:t>
              </a:r>
              <a:endParaRPr lang="en-GB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A612B0-849D-4FD6-A486-47E19BE99CE1}"/>
                </a:ext>
              </a:extLst>
            </p:cNvPr>
            <p:cNvSpPr txBox="1"/>
            <p:nvPr/>
          </p:nvSpPr>
          <p:spPr>
            <a:xfrm>
              <a:off x="2041616" y="2583949"/>
              <a:ext cx="1694576" cy="431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Status</a:t>
              </a:r>
              <a:endParaRPr lang="en-GB" dirty="0"/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E9ED7CD-7377-4C03-BC78-A71ED0353521}"/>
              </a:ext>
            </a:extLst>
          </p:cNvPr>
          <p:cNvCxnSpPr>
            <a:cxnSpLocks/>
          </p:cNvCxnSpPr>
          <p:nvPr/>
        </p:nvCxnSpPr>
        <p:spPr>
          <a:xfrm>
            <a:off x="3736192" y="1913607"/>
            <a:ext cx="1403566" cy="2906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3D002A4-A99D-4A2E-ACC1-CE6BCA289DE4}"/>
              </a:ext>
            </a:extLst>
          </p:cNvPr>
          <p:cNvCxnSpPr>
            <a:cxnSpLocks/>
          </p:cNvCxnSpPr>
          <p:nvPr/>
        </p:nvCxnSpPr>
        <p:spPr>
          <a:xfrm>
            <a:off x="3745000" y="1935228"/>
            <a:ext cx="1430735" cy="18621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1DA3A67-3630-41A8-8AD2-B5723BCE573C}"/>
              </a:ext>
            </a:extLst>
          </p:cNvPr>
          <p:cNvCxnSpPr>
            <a:cxnSpLocks/>
          </p:cNvCxnSpPr>
          <p:nvPr/>
        </p:nvCxnSpPr>
        <p:spPr>
          <a:xfrm>
            <a:off x="3745000" y="1916950"/>
            <a:ext cx="1394758" cy="11073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F0C570C-53A9-4B51-9906-85C44D7CBD54}"/>
              </a:ext>
            </a:extLst>
          </p:cNvPr>
          <p:cNvCxnSpPr>
            <a:cxnSpLocks/>
          </p:cNvCxnSpPr>
          <p:nvPr/>
        </p:nvCxnSpPr>
        <p:spPr>
          <a:xfrm>
            <a:off x="3736192" y="1900265"/>
            <a:ext cx="1403566" cy="6356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535ED40-3902-461F-8D00-6238F472B1DD}"/>
              </a:ext>
            </a:extLst>
          </p:cNvPr>
          <p:cNvGrpSpPr/>
          <p:nvPr/>
        </p:nvGrpSpPr>
        <p:grpSpPr>
          <a:xfrm>
            <a:off x="5040515" y="1489338"/>
            <a:ext cx="2236604" cy="4282885"/>
            <a:chOff x="4992755" y="1641554"/>
            <a:chExt cx="2236604" cy="42828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062060C-7053-4FD1-BC6C-68A1079BEB70}"/>
                </a:ext>
              </a:extLst>
            </p:cNvPr>
            <p:cNvSpPr/>
            <p:nvPr/>
          </p:nvSpPr>
          <p:spPr>
            <a:xfrm>
              <a:off x="5534783" y="2106036"/>
              <a:ext cx="1694576" cy="381840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974DD156-991C-4BE1-9009-2E3483EFB2A7}"/>
                </a:ext>
              </a:extLst>
            </p:cNvPr>
            <p:cNvSpPr/>
            <p:nvPr/>
          </p:nvSpPr>
          <p:spPr>
            <a:xfrm>
              <a:off x="5388074" y="1941741"/>
              <a:ext cx="1694576" cy="381840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A1D43924-8112-4559-8001-54F920FAA791}"/>
                </a:ext>
              </a:extLst>
            </p:cNvPr>
            <p:cNvSpPr/>
            <p:nvPr/>
          </p:nvSpPr>
          <p:spPr>
            <a:xfrm>
              <a:off x="5199595" y="1795427"/>
              <a:ext cx="1694576" cy="381840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81AF144-EB88-4EC3-BB3F-5A2B4DF4BA37}"/>
                </a:ext>
              </a:extLst>
            </p:cNvPr>
            <p:cNvGrpSpPr/>
            <p:nvPr/>
          </p:nvGrpSpPr>
          <p:grpSpPr>
            <a:xfrm>
              <a:off x="4992755" y="1641554"/>
              <a:ext cx="2171354" cy="3818403"/>
              <a:chOff x="5217952" y="2456562"/>
              <a:chExt cx="2171354" cy="3818403"/>
            </a:xfrm>
          </p:grpSpPr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C8E321D5-77EF-41D8-847A-804DDC07DEE8}"/>
                  </a:ext>
                </a:extLst>
              </p:cNvPr>
              <p:cNvSpPr/>
              <p:nvPr/>
            </p:nvSpPr>
            <p:spPr>
              <a:xfrm>
                <a:off x="5217952" y="2456562"/>
                <a:ext cx="1694576" cy="3818403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22C04367-28FB-4986-8DD8-013B0162C7E3}"/>
                  </a:ext>
                </a:extLst>
              </p:cNvPr>
              <p:cNvGrpSpPr/>
              <p:nvPr/>
            </p:nvGrpSpPr>
            <p:grpSpPr>
              <a:xfrm>
                <a:off x="5318623" y="2544827"/>
                <a:ext cx="2070683" cy="3514622"/>
                <a:chOff x="5318623" y="2544827"/>
                <a:chExt cx="2070683" cy="3514622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90E8AEC-4BA5-47CB-82A6-F025B1258786}"/>
                    </a:ext>
                  </a:extLst>
                </p:cNvPr>
                <p:cNvSpPr txBox="1"/>
                <p:nvPr/>
              </p:nvSpPr>
              <p:spPr>
                <a:xfrm>
                  <a:off x="5318623" y="2544827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Cluster name</a:t>
                  </a:r>
                  <a:endParaRPr lang="en-GB" dirty="0"/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2DCFFFC-DE6F-4AB0-AA65-D1807E9A8145}"/>
                    </a:ext>
                  </a:extLst>
                </p:cNvPr>
                <p:cNvSpPr txBox="1"/>
                <p:nvPr/>
              </p:nvSpPr>
              <p:spPr>
                <a:xfrm>
                  <a:off x="5318623" y="2859356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UIC group</a:t>
                  </a:r>
                  <a:endParaRPr lang="en-GB" dirty="0"/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06B26F7C-69C6-452E-9B20-8081DB07D654}"/>
                    </a:ext>
                  </a:extLst>
                </p:cNvPr>
                <p:cNvSpPr txBox="1"/>
                <p:nvPr/>
              </p:nvSpPr>
              <p:spPr>
                <a:xfrm>
                  <a:off x="5318623" y="3173885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UIC member</a:t>
                  </a:r>
                  <a:endParaRPr lang="en-GB" dirty="0"/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FD3DA24-F761-4092-BDAE-CE9F99F99419}"/>
                    </a:ext>
                  </a:extLst>
                </p:cNvPr>
                <p:cNvSpPr txBox="1"/>
                <p:nvPr/>
              </p:nvSpPr>
              <p:spPr>
                <a:xfrm>
                  <a:off x="5318623" y="3488414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Comment field</a:t>
                  </a:r>
                  <a:endParaRPr lang="en-GB" dirty="0"/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1D2CF36-CFD8-4716-994F-C0DE0BE55EAC}"/>
                    </a:ext>
                  </a:extLst>
                </p:cNvPr>
                <p:cNvSpPr txBox="1"/>
                <p:nvPr/>
              </p:nvSpPr>
              <p:spPr>
                <a:xfrm>
                  <a:off x="5318623" y="3802943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Privs</a:t>
                  </a:r>
                  <a:endParaRPr lang="en-GB" dirty="0"/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A9E26F19-AAAA-4496-B561-75468E3F30C8}"/>
                    </a:ext>
                  </a:extLst>
                </p:cNvPr>
                <p:cNvSpPr txBox="1"/>
                <p:nvPr/>
              </p:nvSpPr>
              <p:spPr>
                <a:xfrm>
                  <a:off x="5318623" y="4117472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Rights ID</a:t>
                  </a:r>
                  <a:endParaRPr lang="en-GB" dirty="0"/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59E3CBF9-8A77-4826-BE30-2DE22F7F9327}"/>
                    </a:ext>
                  </a:extLst>
                </p:cNvPr>
                <p:cNvSpPr txBox="1"/>
                <p:nvPr/>
              </p:nvSpPr>
              <p:spPr>
                <a:xfrm>
                  <a:off x="5318623" y="4432001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Def Dev</a:t>
                  </a:r>
                  <a:endParaRPr lang="en-GB" dirty="0"/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E914F990-DAA0-4823-84E5-ED94E89FBD2E}"/>
                    </a:ext>
                  </a:extLst>
                </p:cNvPr>
                <p:cNvSpPr txBox="1"/>
                <p:nvPr/>
              </p:nvSpPr>
              <p:spPr>
                <a:xfrm>
                  <a:off x="5318623" y="4746530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Status</a:t>
                  </a:r>
                  <a:endParaRPr lang="en-GB" dirty="0"/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54B9C22-D59D-425F-AD33-E1BD9C4732DF}"/>
                    </a:ext>
                  </a:extLst>
                </p:cNvPr>
                <p:cNvSpPr txBox="1"/>
                <p:nvPr/>
              </p:nvSpPr>
              <p:spPr>
                <a:xfrm>
                  <a:off x="5318623" y="5061059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Last login</a:t>
                  </a:r>
                  <a:endParaRPr lang="en-GB" dirty="0"/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8F97640-5EA9-4527-B07B-090DE2A1EC49}"/>
                    </a:ext>
                  </a:extLst>
                </p:cNvPr>
                <p:cNvSpPr txBox="1"/>
                <p:nvPr/>
              </p:nvSpPr>
              <p:spPr>
                <a:xfrm>
                  <a:off x="5318623" y="5375588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Date created</a:t>
                  </a:r>
                  <a:endParaRPr lang="en-GB" dirty="0"/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9F43980A-8A12-41BC-9601-152E64A10598}"/>
                    </a:ext>
                  </a:extLst>
                </p:cNvPr>
                <p:cNvSpPr txBox="1"/>
                <p:nvPr/>
              </p:nvSpPr>
              <p:spPr>
                <a:xfrm>
                  <a:off x="5318623" y="5690117"/>
                  <a:ext cx="20706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Date deleted</a:t>
                  </a:r>
                  <a:endParaRPr lang="en-GB" dirty="0"/>
                </a:p>
              </p:txBody>
            </p:sp>
          </p:grp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06341006-B428-466F-A48D-C0E23AEF3AEE}"/>
              </a:ext>
            </a:extLst>
          </p:cNvPr>
          <p:cNvSpPr txBox="1"/>
          <p:nvPr/>
        </p:nvSpPr>
        <p:spPr>
          <a:xfrm>
            <a:off x="1887592" y="2961887"/>
            <a:ext cx="1951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Modified date</a:t>
            </a:r>
            <a:endParaRPr lang="en-GB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C138A4E-55B3-46A8-B9CA-DC59286DB3DC}"/>
              </a:ext>
            </a:extLst>
          </p:cNvPr>
          <p:cNvSpPr txBox="1"/>
          <p:nvPr/>
        </p:nvSpPr>
        <p:spPr>
          <a:xfrm>
            <a:off x="1628770" y="3581634"/>
            <a:ext cx="216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Account Record</a:t>
            </a:r>
            <a:br>
              <a:rPr lang="en-US" dirty="0"/>
            </a:br>
            <a:r>
              <a:rPr lang="en-US" dirty="0"/>
              <a:t>(in Access Admin DB)</a:t>
            </a:r>
            <a:endParaRPr lang="en-GB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B6A60B2-2D4B-49CC-B69D-8ADFAF83F339}"/>
              </a:ext>
            </a:extLst>
          </p:cNvPr>
          <p:cNvSpPr txBox="1"/>
          <p:nvPr/>
        </p:nvSpPr>
        <p:spPr>
          <a:xfrm>
            <a:off x="7038718" y="5235201"/>
            <a:ext cx="2164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VMS Account</a:t>
            </a:r>
          </a:p>
          <a:p>
            <a:pPr algn="ctr"/>
            <a:r>
              <a:rPr lang="en-US" dirty="0"/>
              <a:t>On a Cluster</a:t>
            </a:r>
            <a:br>
              <a:rPr lang="en-US" dirty="0"/>
            </a:br>
            <a:r>
              <a:rPr lang="en-US" dirty="0"/>
              <a:t>(when applicable)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221886-CFC8-48F6-AB0E-E23BEED93421}"/>
              </a:ext>
            </a:extLst>
          </p:cNvPr>
          <p:cNvSpPr txBox="1"/>
          <p:nvPr/>
        </p:nvSpPr>
        <p:spPr>
          <a:xfrm>
            <a:off x="7257319" y="2683455"/>
            <a:ext cx="216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sub-record</a:t>
            </a:r>
          </a:p>
          <a:p>
            <a:pPr algn="ctr"/>
            <a:r>
              <a:rPr lang="en-US" dirty="0"/>
              <a:t>(in Access Admin DB)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9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523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Centene Access Admin / Sysgem</vt:lpstr>
      <vt:lpstr>Understanding how Centene use SEM</vt:lpstr>
      <vt:lpstr>Understanding how Centene use SEM</vt:lpstr>
      <vt:lpstr>Understanding how SEM is used during peak periods</vt:lpstr>
      <vt:lpstr>Understanding how Centene use SEM</vt:lpstr>
      <vt:lpstr>Depending on the answers to the above questions…</vt:lpstr>
      <vt:lpstr>Possible Solution:</vt:lpstr>
      <vt:lpstr>Possible Solution:</vt:lpstr>
      <vt:lpstr>Possible Solution (Access Admin DB):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Schofield</dc:creator>
  <cp:lastModifiedBy>Mike Schofield</cp:lastModifiedBy>
  <cp:revision>32</cp:revision>
  <dcterms:created xsi:type="dcterms:W3CDTF">2020-09-14T10:46:18Z</dcterms:created>
  <dcterms:modified xsi:type="dcterms:W3CDTF">2020-09-15T08:07:15Z</dcterms:modified>
</cp:coreProperties>
</file>